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57"/>
  </p:notesMasterIdLst>
  <p:handoutMasterIdLst>
    <p:handoutMasterId r:id="rId58"/>
  </p:handoutMasterIdLst>
  <p:sldIdLst>
    <p:sldId id="356" r:id="rId3"/>
    <p:sldId id="357" r:id="rId4"/>
    <p:sldId id="358" r:id="rId5"/>
    <p:sldId id="359" r:id="rId6"/>
    <p:sldId id="443" r:id="rId7"/>
    <p:sldId id="444" r:id="rId8"/>
    <p:sldId id="445" r:id="rId9"/>
    <p:sldId id="446" r:id="rId10"/>
    <p:sldId id="447" r:id="rId11"/>
    <p:sldId id="489" r:id="rId12"/>
    <p:sldId id="419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393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20" r:id="rId43"/>
    <p:sldId id="477" r:id="rId44"/>
    <p:sldId id="478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8" r:id="rId54"/>
    <p:sldId id="487" r:id="rId55"/>
    <p:sldId id="392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8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Batches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Stored Procedures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Triggers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894AFC8B-3073-470C-A09F-F70CD766C9E2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Scripts</a:t>
          </a:r>
        </a:p>
      </dgm:t>
    </dgm:pt>
    <dgm:pt modelId="{581EF4D8-F890-4596-8192-B90A801D5B3C}" type="parTrans" cxnId="{85C094E5-C5A1-41FE-91A1-32A71D7A1D8F}">
      <dgm:prSet/>
      <dgm:spPr/>
      <dgm:t>
        <a:bodyPr/>
        <a:lstStyle/>
        <a:p>
          <a:endParaRPr lang="en-US"/>
        </a:p>
      </dgm:t>
    </dgm:pt>
    <dgm:pt modelId="{F29D36B7-558C-4424-A305-D4B6C010A59B}" type="sibTrans" cxnId="{85C094E5-C5A1-41FE-91A1-32A71D7A1D8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collection of one or more Transact-SQL statements that are sent as one unit from an application to the server.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collection of Transact-SQL statements that are precompiled and predefined on the server.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special type of stored procedure that is executed when the user performs an event such as an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 on a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04352BF1-14BF-4064-B97E-98CE009EB93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chain of Transact-SQL statements stored in a file that is used as input to the SSMS code editor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sqlcmd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utility.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4C0900B5-830B-41F1-A812-F0E95EE80842}" type="parTrans" cxnId="{D1C22A68-87E4-478A-86F6-2577900662C0}">
      <dgm:prSet/>
      <dgm:spPr/>
      <dgm:t>
        <a:bodyPr/>
        <a:lstStyle/>
        <a:p>
          <a:endParaRPr lang="en-US"/>
        </a:p>
      </dgm:t>
    </dgm:pt>
    <dgm:pt modelId="{C25020DD-EEA3-46DD-85D7-8CA29D196125}" type="sibTrans" cxnId="{D1C22A68-87E4-478A-86F6-2577900662C0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29DB7-AB0F-43D4-B972-CB5010466013}" type="pres">
      <dgm:prSet presAssocID="{E365473E-4788-479B-8AFC-83FFD7CCEB89}" presName="spaceBetweenRectangles" presStyleCnt="0"/>
      <dgm:spPr/>
    </dgm:pt>
    <dgm:pt modelId="{A67EC658-104A-4A09-82D5-10E925E954A9}" type="pres">
      <dgm:prSet presAssocID="{894AFC8B-3073-470C-A09F-F70CD766C9E2}" presName="parentLin" presStyleCnt="0"/>
      <dgm:spPr/>
    </dgm:pt>
    <dgm:pt modelId="{E45D34FF-DDF7-412B-9A52-23F06251A129}" type="pres">
      <dgm:prSet presAssocID="{894AFC8B-3073-470C-A09F-F70CD766C9E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27E743A-89A5-44D1-BC51-92D5C96DDC64}" type="pres">
      <dgm:prSet presAssocID="{894AFC8B-3073-470C-A09F-F70CD766C9E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5A5C9-A88C-4DCE-B3CF-64CF654699FC}" type="pres">
      <dgm:prSet presAssocID="{894AFC8B-3073-470C-A09F-F70CD766C9E2}" presName="negativeSpace" presStyleCnt="0"/>
      <dgm:spPr/>
    </dgm:pt>
    <dgm:pt modelId="{4E80CC4C-9E3E-4F9A-9541-26882D33BDB7}" type="pres">
      <dgm:prSet presAssocID="{894AFC8B-3073-470C-A09F-F70CD766C9E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76508995-051C-44D7-81F5-2E2F1EF20FF9}" type="presOf" srcId="{275088F3-FD73-4104-BBCD-C6FE214E0400}" destId="{5395A427-A60F-4F4F-969D-04AC2D0CFDEB}" srcOrd="1" destOrd="0" presId="urn:microsoft.com/office/officeart/2005/8/layout/list1"/>
    <dgm:cxn modelId="{D2A88106-015C-4336-939E-F7581DCFBE21}" type="presOf" srcId="{275088F3-FD73-4104-BBCD-C6FE214E0400}" destId="{47486FD6-484A-4D85-9CB6-90D65D97FB36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C4E782EF-D343-4CA3-8155-6B24B805284A}" type="presOf" srcId="{15B56A10-C47D-4965-B218-63412241D4C1}" destId="{8DC4B880-6737-41E9-958C-8E33EF46D5F8}" srcOrd="0" destOrd="0" presId="urn:microsoft.com/office/officeart/2005/8/layout/list1"/>
    <dgm:cxn modelId="{C2954BF8-40AF-4D29-AEA8-D2C1B51083B0}" type="presOf" srcId="{894AFC8B-3073-470C-A09F-F70CD766C9E2}" destId="{127E743A-89A5-44D1-BC51-92D5C96DDC64}" srcOrd="1" destOrd="0" presId="urn:microsoft.com/office/officeart/2005/8/layout/list1"/>
    <dgm:cxn modelId="{D1C22A68-87E4-478A-86F6-2577900662C0}" srcId="{894AFC8B-3073-470C-A09F-F70CD766C9E2}" destId="{04352BF1-14BF-4064-B97E-98CE009EB93D}" srcOrd="0" destOrd="0" parTransId="{4C0900B5-830B-41F1-A812-F0E95EE80842}" sibTransId="{C25020DD-EEA3-46DD-85D7-8CA29D196125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282B4A00-FE68-44C7-A1F5-D34F8564F639}" type="presOf" srcId="{954AB44B-3D61-4133-AC00-466AFF18E51C}" destId="{5F8B0E50-DECC-4A7E-A46E-113C91AAFE14}" srcOrd="0" destOrd="0" presId="urn:microsoft.com/office/officeart/2005/8/layout/list1"/>
    <dgm:cxn modelId="{D8AB0E1F-F2AF-4C94-A1CD-D276118984EB}" type="presOf" srcId="{304B30CD-3BA8-4D2C-8929-DF5230D332B6}" destId="{0A807732-00C6-4E5E-911B-A6F76F441E4E}" srcOrd="0" destOrd="0" presId="urn:microsoft.com/office/officeart/2005/8/layout/list1"/>
    <dgm:cxn modelId="{57906215-9B94-4C59-A660-258801789C5E}" type="presOf" srcId="{0B42E06C-A1B3-48D7-9A25-3AED9FB785D1}" destId="{F0AFF909-226B-4EF5-8D95-F4C97BC1E02A}" srcOrd="0" destOrd="0" presId="urn:microsoft.com/office/officeart/2005/8/layout/list1"/>
    <dgm:cxn modelId="{CFE90D37-94F8-427F-90FF-B8E3E75AF241}" type="presOf" srcId="{894AFC8B-3073-470C-A09F-F70CD766C9E2}" destId="{E45D34FF-DDF7-412B-9A52-23F06251A129}" srcOrd="0" destOrd="0" presId="urn:microsoft.com/office/officeart/2005/8/layout/list1"/>
    <dgm:cxn modelId="{3CCF0D08-C9A5-485F-8FC7-F29C3352E792}" type="presOf" srcId="{A01BF80B-0EB8-4497-94CE-66159EAFBE6E}" destId="{0900D408-9ABA-4692-8B4E-25FD2FEDE3F7}" srcOrd="1" destOrd="0" presId="urn:microsoft.com/office/officeart/2005/8/layout/list1"/>
    <dgm:cxn modelId="{4361A615-D243-45DF-8E3E-BE159DB74C9B}" type="presOf" srcId="{04352BF1-14BF-4064-B97E-98CE009EB93D}" destId="{4E80CC4C-9E3E-4F9A-9541-26882D33BDB7}" srcOrd="0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8159E300-581C-46FB-9F88-E7FA5F0E8554}" type="presOf" srcId="{99C229D2-8712-4170-B167-C0F0B7E17D9B}" destId="{97F985D8-35BA-410A-8120-F008FF720B1B}" srcOrd="0" destOrd="0" presId="urn:microsoft.com/office/officeart/2005/8/layout/list1"/>
    <dgm:cxn modelId="{AD715031-1980-4CC6-816A-0CF557CE693C}" type="presOf" srcId="{A01BF80B-0EB8-4497-94CE-66159EAFBE6E}" destId="{DF203340-B694-4789-AE18-6CC49F3E3D6E}" srcOrd="0" destOrd="0" presId="urn:microsoft.com/office/officeart/2005/8/layout/list1"/>
    <dgm:cxn modelId="{85C094E5-C5A1-41FE-91A1-32A71D7A1D8F}" srcId="{304B30CD-3BA8-4D2C-8929-DF5230D332B6}" destId="{894AFC8B-3073-470C-A09F-F70CD766C9E2}" srcOrd="3" destOrd="0" parTransId="{581EF4D8-F890-4596-8192-B90A801D5B3C}" sibTransId="{F29D36B7-558C-4424-A305-D4B6C010A59B}"/>
    <dgm:cxn modelId="{7BE98BC1-2C0E-4452-ADE7-FA7B6578C20B}" type="presOf" srcId="{0B42E06C-A1B3-48D7-9A25-3AED9FB785D1}" destId="{D8815EEF-E9C4-475D-A970-0FBE57B256A3}" srcOrd="1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C303E2A-C12F-4724-9639-DCFD5657F293}" type="presParOf" srcId="{0A807732-00C6-4E5E-911B-A6F76F441E4E}" destId="{2F2ADDF7-5497-4730-91DE-E6E853F1FEEF}" srcOrd="0" destOrd="0" presId="urn:microsoft.com/office/officeart/2005/8/layout/list1"/>
    <dgm:cxn modelId="{1662D4E3-FA0A-464D-9CF1-AD1E37E64DA2}" type="presParOf" srcId="{2F2ADDF7-5497-4730-91DE-E6E853F1FEEF}" destId="{F0AFF909-226B-4EF5-8D95-F4C97BC1E02A}" srcOrd="0" destOrd="0" presId="urn:microsoft.com/office/officeart/2005/8/layout/list1"/>
    <dgm:cxn modelId="{D75DDDC7-F2E1-45BE-80FC-5E5F68170DEA}" type="presParOf" srcId="{2F2ADDF7-5497-4730-91DE-E6E853F1FEEF}" destId="{D8815EEF-E9C4-475D-A970-0FBE57B256A3}" srcOrd="1" destOrd="0" presId="urn:microsoft.com/office/officeart/2005/8/layout/list1"/>
    <dgm:cxn modelId="{27870654-A3DF-4075-9DC5-E931714F21F9}" type="presParOf" srcId="{0A807732-00C6-4E5E-911B-A6F76F441E4E}" destId="{76FC94D9-3208-439C-A63E-D27D71A45C0D}" srcOrd="1" destOrd="0" presId="urn:microsoft.com/office/officeart/2005/8/layout/list1"/>
    <dgm:cxn modelId="{B26A029C-22C1-4374-9305-99C267358542}" type="presParOf" srcId="{0A807732-00C6-4E5E-911B-A6F76F441E4E}" destId="{5F8B0E50-DECC-4A7E-A46E-113C91AAFE14}" srcOrd="2" destOrd="0" presId="urn:microsoft.com/office/officeart/2005/8/layout/list1"/>
    <dgm:cxn modelId="{5A3C332D-07F5-4FE9-BECC-5EF6C9760ECE}" type="presParOf" srcId="{0A807732-00C6-4E5E-911B-A6F76F441E4E}" destId="{08587B01-25D5-451E-BC18-60B04AFD5367}" srcOrd="3" destOrd="0" presId="urn:microsoft.com/office/officeart/2005/8/layout/list1"/>
    <dgm:cxn modelId="{19C68D64-306E-4F96-92BA-F36A47C84FF2}" type="presParOf" srcId="{0A807732-00C6-4E5E-911B-A6F76F441E4E}" destId="{C3941E73-59DF-4947-A40C-DDF97525D13A}" srcOrd="4" destOrd="0" presId="urn:microsoft.com/office/officeart/2005/8/layout/list1"/>
    <dgm:cxn modelId="{EFE2D949-36CE-4154-9F5B-371709E36EDE}" type="presParOf" srcId="{C3941E73-59DF-4947-A40C-DDF97525D13A}" destId="{47486FD6-484A-4D85-9CB6-90D65D97FB36}" srcOrd="0" destOrd="0" presId="urn:microsoft.com/office/officeart/2005/8/layout/list1"/>
    <dgm:cxn modelId="{593758EB-C57B-4041-9EEE-62A4DCF7F2EA}" type="presParOf" srcId="{C3941E73-59DF-4947-A40C-DDF97525D13A}" destId="{5395A427-A60F-4F4F-969D-04AC2D0CFDEB}" srcOrd="1" destOrd="0" presId="urn:microsoft.com/office/officeart/2005/8/layout/list1"/>
    <dgm:cxn modelId="{BA85500B-1B44-4658-ADB7-DF606E8134D3}" type="presParOf" srcId="{0A807732-00C6-4E5E-911B-A6F76F441E4E}" destId="{8EF1C548-5960-4AC1-A6DC-AD70AFD0AD0B}" srcOrd="5" destOrd="0" presId="urn:microsoft.com/office/officeart/2005/8/layout/list1"/>
    <dgm:cxn modelId="{593CDCB6-D4D6-499D-805F-59FE0AAF5E46}" type="presParOf" srcId="{0A807732-00C6-4E5E-911B-A6F76F441E4E}" destId="{8DC4B880-6737-41E9-958C-8E33EF46D5F8}" srcOrd="6" destOrd="0" presId="urn:microsoft.com/office/officeart/2005/8/layout/list1"/>
    <dgm:cxn modelId="{5A1797AF-A598-4483-9572-573B33EC50B7}" type="presParOf" srcId="{0A807732-00C6-4E5E-911B-A6F76F441E4E}" destId="{0E1A4CDD-B090-4922-A72B-D26D60DEE419}" srcOrd="7" destOrd="0" presId="urn:microsoft.com/office/officeart/2005/8/layout/list1"/>
    <dgm:cxn modelId="{B7D974BC-8A2C-47B4-A180-683F1A507D3A}" type="presParOf" srcId="{0A807732-00C6-4E5E-911B-A6F76F441E4E}" destId="{4CDCECC7-3D9F-4530-9D59-82D9F8A5E052}" srcOrd="8" destOrd="0" presId="urn:microsoft.com/office/officeart/2005/8/layout/list1"/>
    <dgm:cxn modelId="{EE5EFE43-9A47-4B79-B6B7-2EDA7C3F80BA}" type="presParOf" srcId="{4CDCECC7-3D9F-4530-9D59-82D9F8A5E052}" destId="{DF203340-B694-4789-AE18-6CC49F3E3D6E}" srcOrd="0" destOrd="0" presId="urn:microsoft.com/office/officeart/2005/8/layout/list1"/>
    <dgm:cxn modelId="{2DB788FF-904D-49E2-8E12-FD0717FDB2AE}" type="presParOf" srcId="{4CDCECC7-3D9F-4530-9D59-82D9F8A5E052}" destId="{0900D408-9ABA-4692-8B4E-25FD2FEDE3F7}" srcOrd="1" destOrd="0" presId="urn:microsoft.com/office/officeart/2005/8/layout/list1"/>
    <dgm:cxn modelId="{A02A7AE6-00D8-40F8-8AEA-6635FC00DB09}" type="presParOf" srcId="{0A807732-00C6-4E5E-911B-A6F76F441E4E}" destId="{F1DDE45D-E91E-4F8B-A88A-9E48706B86F7}" srcOrd="9" destOrd="0" presId="urn:microsoft.com/office/officeart/2005/8/layout/list1"/>
    <dgm:cxn modelId="{CF1FC4E8-CAF2-4669-A0D6-A2261C104F9C}" type="presParOf" srcId="{0A807732-00C6-4E5E-911B-A6F76F441E4E}" destId="{97F985D8-35BA-410A-8120-F008FF720B1B}" srcOrd="10" destOrd="0" presId="urn:microsoft.com/office/officeart/2005/8/layout/list1"/>
    <dgm:cxn modelId="{2BE7E79C-5C46-48FC-82E8-0C0E20563A45}" type="presParOf" srcId="{0A807732-00C6-4E5E-911B-A6F76F441E4E}" destId="{08329DB7-AB0F-43D4-B972-CB5010466013}" srcOrd="11" destOrd="0" presId="urn:microsoft.com/office/officeart/2005/8/layout/list1"/>
    <dgm:cxn modelId="{95F53956-DB75-4860-88FD-550C712FCACA}" type="presParOf" srcId="{0A807732-00C6-4E5E-911B-A6F76F441E4E}" destId="{A67EC658-104A-4A09-82D5-10E925E954A9}" srcOrd="12" destOrd="0" presId="urn:microsoft.com/office/officeart/2005/8/layout/list1"/>
    <dgm:cxn modelId="{001F5FC1-4CC3-4941-AB1F-DF588F3BECCD}" type="presParOf" srcId="{A67EC658-104A-4A09-82D5-10E925E954A9}" destId="{E45D34FF-DDF7-412B-9A52-23F06251A129}" srcOrd="0" destOrd="0" presId="urn:microsoft.com/office/officeart/2005/8/layout/list1"/>
    <dgm:cxn modelId="{4259DD5C-AB30-4D3C-AA82-BD11D887C1BB}" type="presParOf" srcId="{A67EC658-104A-4A09-82D5-10E925E954A9}" destId="{127E743A-89A5-44D1-BC51-92D5C96DDC64}" srcOrd="1" destOrd="0" presId="urn:microsoft.com/office/officeart/2005/8/layout/list1"/>
    <dgm:cxn modelId="{BD56E8AD-F64C-4340-BB09-BBDEF48D2F52}" type="presParOf" srcId="{0A807732-00C6-4E5E-911B-A6F76F441E4E}" destId="{2E55A5C9-A88C-4DCE-B3CF-64CF654699FC}" srcOrd="13" destOrd="0" presId="urn:microsoft.com/office/officeart/2005/8/layout/list1"/>
    <dgm:cxn modelId="{9F2CD066-58F3-47F7-A042-0FBDE5EFB33D}" type="presParOf" srcId="{0A807732-00C6-4E5E-911B-A6F76F441E4E}" destId="{4E80CC4C-9E3E-4F9A-9541-26882D33BDB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Variables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Control-of-flow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Error Handling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Allows a user to store data that can be used as input in a Transact-SQL statement.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used for including conditional constructs in Transact-SQL.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mechanism that is used for handling errors and provides information to the users about the error occurred.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 custScaleY="44049" custLinFactNeighborY="-112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 custScaleY="525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 custScaleY="494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1F93C776-5C92-46C9-91A7-179A984F6FC4}" type="presOf" srcId="{304B30CD-3BA8-4D2C-8929-DF5230D332B6}" destId="{0A807732-00C6-4E5E-911B-A6F76F441E4E}" srcOrd="0" destOrd="0" presId="urn:microsoft.com/office/officeart/2005/8/layout/list1"/>
    <dgm:cxn modelId="{27559349-68E0-4C62-9C1A-F08B9CF1B957}" type="presOf" srcId="{99C229D2-8712-4170-B167-C0F0B7E17D9B}" destId="{97F985D8-35BA-410A-8120-F008FF720B1B}" srcOrd="0" destOrd="0" presId="urn:microsoft.com/office/officeart/2005/8/layout/list1"/>
    <dgm:cxn modelId="{474B9816-4F38-4FFF-BE72-212AF9118EA4}" type="presOf" srcId="{A01BF80B-0EB8-4497-94CE-66159EAFBE6E}" destId="{0900D408-9ABA-4692-8B4E-25FD2FEDE3F7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9A44489D-16E0-4E4C-A9D6-2FF2D3CFDD0B}" type="presOf" srcId="{0B42E06C-A1B3-48D7-9A25-3AED9FB785D1}" destId="{F0AFF909-226B-4EF5-8D95-F4C97BC1E02A}" srcOrd="0" destOrd="0" presId="urn:microsoft.com/office/officeart/2005/8/layout/list1"/>
    <dgm:cxn modelId="{8F47A227-BB9B-4412-8567-E272BE7A27AF}" type="presOf" srcId="{275088F3-FD73-4104-BBCD-C6FE214E0400}" destId="{5395A427-A60F-4F4F-969D-04AC2D0CFDEB}" srcOrd="1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BFC577DE-F520-4ABA-890F-286C81943252}" type="presOf" srcId="{954AB44B-3D61-4133-AC00-466AFF18E51C}" destId="{5F8B0E50-DECC-4A7E-A46E-113C91AAFE14}" srcOrd="0" destOrd="0" presId="urn:microsoft.com/office/officeart/2005/8/layout/list1"/>
    <dgm:cxn modelId="{3AF2E4CD-C519-443A-A567-F7B7C5E8DA04}" type="presOf" srcId="{0B42E06C-A1B3-48D7-9A25-3AED9FB785D1}" destId="{D8815EEF-E9C4-475D-A970-0FBE57B256A3}" srcOrd="1" destOrd="0" presId="urn:microsoft.com/office/officeart/2005/8/layout/list1"/>
    <dgm:cxn modelId="{97930923-5C5B-4C72-9422-F692004BF5B1}" type="presOf" srcId="{A01BF80B-0EB8-4497-94CE-66159EAFBE6E}" destId="{DF203340-B694-4789-AE18-6CC49F3E3D6E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65F0ABAF-0752-4731-BF2C-805A3DFDCE42}" type="presOf" srcId="{275088F3-FD73-4104-BBCD-C6FE214E0400}" destId="{47486FD6-484A-4D85-9CB6-90D65D97FB36}" srcOrd="0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24E6ACA2-EFF7-4874-995C-EF0A462D7D08}" type="presOf" srcId="{15B56A10-C47D-4965-B218-63412241D4C1}" destId="{8DC4B880-6737-41E9-958C-8E33EF46D5F8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B41C707-8EB8-4AB8-B85E-0840D8DDA423}" type="presParOf" srcId="{0A807732-00C6-4E5E-911B-A6F76F441E4E}" destId="{2F2ADDF7-5497-4730-91DE-E6E853F1FEEF}" srcOrd="0" destOrd="0" presId="urn:microsoft.com/office/officeart/2005/8/layout/list1"/>
    <dgm:cxn modelId="{719C452B-ABD8-4AFD-862B-0878679D9AB0}" type="presParOf" srcId="{2F2ADDF7-5497-4730-91DE-E6E853F1FEEF}" destId="{F0AFF909-226B-4EF5-8D95-F4C97BC1E02A}" srcOrd="0" destOrd="0" presId="urn:microsoft.com/office/officeart/2005/8/layout/list1"/>
    <dgm:cxn modelId="{1B21CDED-B0F5-4DAE-8136-11B2A8172A7A}" type="presParOf" srcId="{2F2ADDF7-5497-4730-91DE-E6E853F1FEEF}" destId="{D8815EEF-E9C4-475D-A970-0FBE57B256A3}" srcOrd="1" destOrd="0" presId="urn:microsoft.com/office/officeart/2005/8/layout/list1"/>
    <dgm:cxn modelId="{A205F112-DE86-47FE-B868-54F178A26954}" type="presParOf" srcId="{0A807732-00C6-4E5E-911B-A6F76F441E4E}" destId="{76FC94D9-3208-439C-A63E-D27D71A45C0D}" srcOrd="1" destOrd="0" presId="urn:microsoft.com/office/officeart/2005/8/layout/list1"/>
    <dgm:cxn modelId="{9451BA17-1E72-4138-B3A4-5F2C782E8EAB}" type="presParOf" srcId="{0A807732-00C6-4E5E-911B-A6F76F441E4E}" destId="{5F8B0E50-DECC-4A7E-A46E-113C91AAFE14}" srcOrd="2" destOrd="0" presId="urn:microsoft.com/office/officeart/2005/8/layout/list1"/>
    <dgm:cxn modelId="{5E7C4CBD-F976-4413-A34C-668D34A2A213}" type="presParOf" srcId="{0A807732-00C6-4E5E-911B-A6F76F441E4E}" destId="{08587B01-25D5-451E-BC18-60B04AFD5367}" srcOrd="3" destOrd="0" presId="urn:microsoft.com/office/officeart/2005/8/layout/list1"/>
    <dgm:cxn modelId="{68338056-7B21-4761-86D1-F9B01ABEA396}" type="presParOf" srcId="{0A807732-00C6-4E5E-911B-A6F76F441E4E}" destId="{C3941E73-59DF-4947-A40C-DDF97525D13A}" srcOrd="4" destOrd="0" presId="urn:microsoft.com/office/officeart/2005/8/layout/list1"/>
    <dgm:cxn modelId="{CFD0B122-2AEA-4B5D-ADA7-2DE9371A936D}" type="presParOf" srcId="{C3941E73-59DF-4947-A40C-DDF97525D13A}" destId="{47486FD6-484A-4D85-9CB6-90D65D97FB36}" srcOrd="0" destOrd="0" presId="urn:microsoft.com/office/officeart/2005/8/layout/list1"/>
    <dgm:cxn modelId="{6920143E-0BE9-4D68-94AA-33241730252F}" type="presParOf" srcId="{C3941E73-59DF-4947-A40C-DDF97525D13A}" destId="{5395A427-A60F-4F4F-969D-04AC2D0CFDEB}" srcOrd="1" destOrd="0" presId="urn:microsoft.com/office/officeart/2005/8/layout/list1"/>
    <dgm:cxn modelId="{A971B7DA-E6CC-4C19-A4A1-5B195E32E65D}" type="presParOf" srcId="{0A807732-00C6-4E5E-911B-A6F76F441E4E}" destId="{8EF1C548-5960-4AC1-A6DC-AD70AFD0AD0B}" srcOrd="5" destOrd="0" presId="urn:microsoft.com/office/officeart/2005/8/layout/list1"/>
    <dgm:cxn modelId="{B27D6ECA-0041-49D0-AC1D-949AFB3F52EC}" type="presParOf" srcId="{0A807732-00C6-4E5E-911B-A6F76F441E4E}" destId="{8DC4B880-6737-41E9-958C-8E33EF46D5F8}" srcOrd="6" destOrd="0" presId="urn:microsoft.com/office/officeart/2005/8/layout/list1"/>
    <dgm:cxn modelId="{668EAEC8-225C-4AD7-910B-8474A45EAC33}" type="presParOf" srcId="{0A807732-00C6-4E5E-911B-A6F76F441E4E}" destId="{0E1A4CDD-B090-4922-A72B-D26D60DEE419}" srcOrd="7" destOrd="0" presId="urn:microsoft.com/office/officeart/2005/8/layout/list1"/>
    <dgm:cxn modelId="{43A5BBFA-BD0E-429E-B047-79FBED762C5E}" type="presParOf" srcId="{0A807732-00C6-4E5E-911B-A6F76F441E4E}" destId="{4CDCECC7-3D9F-4530-9D59-82D9F8A5E052}" srcOrd="8" destOrd="0" presId="urn:microsoft.com/office/officeart/2005/8/layout/list1"/>
    <dgm:cxn modelId="{07E10E53-F0A5-41F1-AAB0-9F58105FF9B1}" type="presParOf" srcId="{4CDCECC7-3D9F-4530-9D59-82D9F8A5E052}" destId="{DF203340-B694-4789-AE18-6CC49F3E3D6E}" srcOrd="0" destOrd="0" presId="urn:microsoft.com/office/officeart/2005/8/layout/list1"/>
    <dgm:cxn modelId="{889934E1-ED47-4143-AA13-53C9754B682B}" type="presParOf" srcId="{4CDCECC7-3D9F-4530-9D59-82D9F8A5E052}" destId="{0900D408-9ABA-4692-8B4E-25FD2FEDE3F7}" srcOrd="1" destOrd="0" presId="urn:microsoft.com/office/officeart/2005/8/layout/list1"/>
    <dgm:cxn modelId="{52B7A53A-121A-4B7B-A0AB-B6C4278E3D6F}" type="presParOf" srcId="{0A807732-00C6-4E5E-911B-A6F76F441E4E}" destId="{F1DDE45D-E91E-4F8B-A88A-9E48706B86F7}" srcOrd="9" destOrd="0" presId="urn:microsoft.com/office/officeart/2005/8/layout/list1"/>
    <dgm:cxn modelId="{9C83EE7B-1E31-4600-96D0-FBFF5295C975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7AFBF2-DC54-4A75-A7E2-5D0D399F4781}" type="doc">
      <dgm:prSet loTypeId="urn:microsoft.com/office/officeart/2005/8/layout/radial4" loCatId="relationship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00D8BEB-38FB-4057-929A-E4ED76AAB8D6}">
      <dgm:prSet phldrT="[Text]" custT="1"/>
      <dgm:spPr/>
      <dgm:t>
        <a:bodyPr/>
        <a:lstStyle/>
        <a:p>
          <a:r>
            <a:rPr lang="en-US" sz="1600" dirty="0" smtClean="0">
              <a:latin typeface="Courier New" pitchFamily="49" charset="0"/>
              <a:cs typeface="Courier New" pitchFamily="49" charset="0"/>
            </a:rPr>
            <a:t>SET</a:t>
          </a:r>
          <a:endParaRPr lang="en-US" sz="1600" dirty="0">
            <a:latin typeface="Courier New" pitchFamily="49" charset="0"/>
            <a:cs typeface="Courier New" pitchFamily="49" charset="0"/>
          </a:endParaRPr>
        </a:p>
      </dgm:t>
    </dgm:pt>
    <dgm:pt modelId="{9295FD59-8173-4902-8BC1-0F3DE1531802}" type="parTrans" cxnId="{1CDC1CF2-AE87-4822-A3F8-48AABC327498}">
      <dgm:prSet/>
      <dgm:spPr/>
      <dgm:t>
        <a:bodyPr/>
        <a:lstStyle/>
        <a:p>
          <a:endParaRPr lang="en-US"/>
        </a:p>
      </dgm:t>
    </dgm:pt>
    <dgm:pt modelId="{AE2AD869-201E-49BE-B6EF-BF761546B362}" type="sibTrans" cxnId="{1CDC1CF2-AE87-4822-A3F8-48AABC327498}">
      <dgm:prSet/>
      <dgm:spPr/>
      <dgm:t>
        <a:bodyPr/>
        <a:lstStyle/>
        <a:p>
          <a:endParaRPr lang="en-US"/>
        </a:p>
      </dgm:t>
    </dgm:pt>
    <dgm:pt modelId="{A3E77876-FB67-4D00-8EA3-0EA75B8AB27D}">
      <dgm:prSet phldrT="[Text]" custT="1"/>
      <dgm:spPr/>
      <dgm:t>
        <a:bodyPr/>
        <a:lstStyle/>
        <a:p>
          <a:r>
            <a:rPr lang="en-US" sz="1400" dirty="0" smtClean="0"/>
            <a:t>Assigns only one variable at a time</a:t>
          </a:r>
          <a:endParaRPr lang="en-US" sz="1400" dirty="0"/>
        </a:p>
      </dgm:t>
    </dgm:pt>
    <dgm:pt modelId="{9F504CE0-98A4-460A-8C76-A83A9C51D814}" type="parTrans" cxnId="{9054C5E2-866E-4449-BB61-87B524307BE2}">
      <dgm:prSet/>
      <dgm:spPr/>
      <dgm:t>
        <a:bodyPr/>
        <a:lstStyle/>
        <a:p>
          <a:endParaRPr lang="en-US" dirty="0"/>
        </a:p>
      </dgm:t>
    </dgm:pt>
    <dgm:pt modelId="{600B09EA-587F-4E8C-AC8F-B8D8A1FD1827}" type="sibTrans" cxnId="{9054C5E2-866E-4449-BB61-87B524307BE2}">
      <dgm:prSet/>
      <dgm:spPr/>
      <dgm:t>
        <a:bodyPr/>
        <a:lstStyle/>
        <a:p>
          <a:endParaRPr lang="en-US"/>
        </a:p>
      </dgm:t>
    </dgm:pt>
    <dgm:pt modelId="{E3CF1DAA-9E07-4B5F-8F4D-CB52BAC61393}">
      <dgm:prSet phldrT="[Text]" custT="1"/>
      <dgm:spPr/>
      <dgm:t>
        <a:bodyPr/>
        <a:lstStyle/>
        <a:p>
          <a:r>
            <a:rPr lang="en-US" sz="1400" dirty="0" smtClean="0"/>
            <a:t>Assigns a scalar value when assigning from a query. It raises an error and does not work if the query returns multiple values/rows</a:t>
          </a:r>
          <a:endParaRPr lang="en-US" sz="1400" dirty="0"/>
        </a:p>
      </dgm:t>
    </dgm:pt>
    <dgm:pt modelId="{7A0D61CC-6164-46F8-A3BA-96D20047E28C}" type="parTrans" cxnId="{4BE83E23-4F29-4FB1-B9EA-92C06B95A014}">
      <dgm:prSet/>
      <dgm:spPr/>
      <dgm:t>
        <a:bodyPr/>
        <a:lstStyle/>
        <a:p>
          <a:endParaRPr lang="en-US" dirty="0"/>
        </a:p>
      </dgm:t>
    </dgm:pt>
    <dgm:pt modelId="{0D8F105C-D5AF-43F1-B59D-E78468B3A208}" type="sibTrans" cxnId="{4BE83E23-4F29-4FB1-B9EA-92C06B95A014}">
      <dgm:prSet/>
      <dgm:spPr/>
      <dgm:t>
        <a:bodyPr/>
        <a:lstStyle/>
        <a:p>
          <a:endParaRPr lang="en-US"/>
        </a:p>
      </dgm:t>
    </dgm:pt>
    <dgm:pt modelId="{5CA41B96-79A2-4DE0-8EAC-43FFB1B7D77D}" type="pres">
      <dgm:prSet presAssocID="{417AFBF2-DC54-4A75-A7E2-5D0D399F478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2A4E35-31BB-4A84-ABE9-6257A2C08A17}" type="pres">
      <dgm:prSet presAssocID="{200D8BEB-38FB-4057-929A-E4ED76AAB8D6}" presName="centerShape" presStyleLbl="node0" presStyleIdx="0" presStyleCnt="1" custScaleX="95177" custScaleY="68748" custLinFactNeighborY="6204"/>
      <dgm:spPr/>
      <dgm:t>
        <a:bodyPr/>
        <a:lstStyle/>
        <a:p>
          <a:endParaRPr lang="en-US"/>
        </a:p>
      </dgm:t>
    </dgm:pt>
    <dgm:pt modelId="{9109598A-9C5B-46B1-AA7B-93EDC37D4477}" type="pres">
      <dgm:prSet presAssocID="{9F504CE0-98A4-460A-8C76-A83A9C51D814}" presName="parTrans" presStyleLbl="bgSibTrans2D1" presStyleIdx="0" presStyleCnt="2" custLinFactNeighborY="87178" custRadScaleRad="164950" custRadScaleInc="-2147483648"/>
      <dgm:spPr/>
      <dgm:t>
        <a:bodyPr/>
        <a:lstStyle/>
        <a:p>
          <a:endParaRPr lang="en-US"/>
        </a:p>
      </dgm:t>
    </dgm:pt>
    <dgm:pt modelId="{F039DEBE-064A-4821-9ECE-B68E8CAB933D}" type="pres">
      <dgm:prSet presAssocID="{A3E77876-FB67-4D00-8EA3-0EA75B8AB27D}" presName="node" presStyleLbl="node1" presStyleIdx="0" presStyleCnt="2" custScaleX="144882" custScaleY="131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B0EF2-08F1-45FE-9562-85A79B4980AA}" type="pres">
      <dgm:prSet presAssocID="{7A0D61CC-6164-46F8-A3BA-96D20047E28C}" presName="parTrans" presStyleLbl="bgSibTrans2D1" presStyleIdx="1" presStyleCnt="2" custLinFactNeighborX="-1846" custLinFactNeighborY="87178" custRadScaleRad="304355"/>
      <dgm:spPr/>
      <dgm:t>
        <a:bodyPr/>
        <a:lstStyle/>
        <a:p>
          <a:endParaRPr lang="en-US"/>
        </a:p>
      </dgm:t>
    </dgm:pt>
    <dgm:pt modelId="{D3E9A6D5-6B0F-4236-8868-538761AA3203}" type="pres">
      <dgm:prSet presAssocID="{E3CF1DAA-9E07-4B5F-8F4D-CB52BAC61393}" presName="node" presStyleLbl="node1" presStyleIdx="1" presStyleCnt="2" custScaleX="144882" custScaleY="131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DC1CF2-AE87-4822-A3F8-48AABC327498}" srcId="{417AFBF2-DC54-4A75-A7E2-5D0D399F4781}" destId="{200D8BEB-38FB-4057-929A-E4ED76AAB8D6}" srcOrd="0" destOrd="0" parTransId="{9295FD59-8173-4902-8BC1-0F3DE1531802}" sibTransId="{AE2AD869-201E-49BE-B6EF-BF761546B362}"/>
    <dgm:cxn modelId="{8923754E-D23A-4E6A-BB0A-1069243AC41C}" type="presOf" srcId="{200D8BEB-38FB-4057-929A-E4ED76AAB8D6}" destId="{8F2A4E35-31BB-4A84-ABE9-6257A2C08A17}" srcOrd="0" destOrd="0" presId="urn:microsoft.com/office/officeart/2005/8/layout/radial4"/>
    <dgm:cxn modelId="{F9C1540C-394E-4B70-927D-13C698D52FD4}" type="presOf" srcId="{E3CF1DAA-9E07-4B5F-8F4D-CB52BAC61393}" destId="{D3E9A6D5-6B0F-4236-8868-538761AA3203}" srcOrd="0" destOrd="0" presId="urn:microsoft.com/office/officeart/2005/8/layout/radial4"/>
    <dgm:cxn modelId="{2782B5BA-0EAC-4A0C-90C4-BA8D47CD0970}" type="presOf" srcId="{A3E77876-FB67-4D00-8EA3-0EA75B8AB27D}" destId="{F039DEBE-064A-4821-9ECE-B68E8CAB933D}" srcOrd="0" destOrd="0" presId="urn:microsoft.com/office/officeart/2005/8/layout/radial4"/>
    <dgm:cxn modelId="{4BE83E23-4F29-4FB1-B9EA-92C06B95A014}" srcId="{200D8BEB-38FB-4057-929A-E4ED76AAB8D6}" destId="{E3CF1DAA-9E07-4B5F-8F4D-CB52BAC61393}" srcOrd="1" destOrd="0" parTransId="{7A0D61CC-6164-46F8-A3BA-96D20047E28C}" sibTransId="{0D8F105C-D5AF-43F1-B59D-E78468B3A208}"/>
    <dgm:cxn modelId="{9054C5E2-866E-4449-BB61-87B524307BE2}" srcId="{200D8BEB-38FB-4057-929A-E4ED76AAB8D6}" destId="{A3E77876-FB67-4D00-8EA3-0EA75B8AB27D}" srcOrd="0" destOrd="0" parTransId="{9F504CE0-98A4-460A-8C76-A83A9C51D814}" sibTransId="{600B09EA-587F-4E8C-AC8F-B8D8A1FD1827}"/>
    <dgm:cxn modelId="{8F04CE77-04F2-4BCD-BAF5-DBDE10990934}" type="presOf" srcId="{417AFBF2-DC54-4A75-A7E2-5D0D399F4781}" destId="{5CA41B96-79A2-4DE0-8EAC-43FFB1B7D77D}" srcOrd="0" destOrd="0" presId="urn:microsoft.com/office/officeart/2005/8/layout/radial4"/>
    <dgm:cxn modelId="{D971D752-0EC7-4849-9682-A22266167A2E}" type="presOf" srcId="{9F504CE0-98A4-460A-8C76-A83A9C51D814}" destId="{9109598A-9C5B-46B1-AA7B-93EDC37D4477}" srcOrd="0" destOrd="0" presId="urn:microsoft.com/office/officeart/2005/8/layout/radial4"/>
    <dgm:cxn modelId="{4A67FBDF-DE37-47AE-937E-137E399E3745}" type="presOf" srcId="{7A0D61CC-6164-46F8-A3BA-96D20047E28C}" destId="{2BBB0EF2-08F1-45FE-9562-85A79B4980AA}" srcOrd="0" destOrd="0" presId="urn:microsoft.com/office/officeart/2005/8/layout/radial4"/>
    <dgm:cxn modelId="{79761FC6-FCEA-47C1-9BA2-36FD9AD5D460}" type="presParOf" srcId="{5CA41B96-79A2-4DE0-8EAC-43FFB1B7D77D}" destId="{8F2A4E35-31BB-4A84-ABE9-6257A2C08A17}" srcOrd="0" destOrd="0" presId="urn:microsoft.com/office/officeart/2005/8/layout/radial4"/>
    <dgm:cxn modelId="{38BB0661-44C1-4287-BDD6-173A2F50C840}" type="presParOf" srcId="{5CA41B96-79A2-4DE0-8EAC-43FFB1B7D77D}" destId="{9109598A-9C5B-46B1-AA7B-93EDC37D4477}" srcOrd="1" destOrd="0" presId="urn:microsoft.com/office/officeart/2005/8/layout/radial4"/>
    <dgm:cxn modelId="{3EACFBC0-F558-455A-902B-156F19D6580F}" type="presParOf" srcId="{5CA41B96-79A2-4DE0-8EAC-43FFB1B7D77D}" destId="{F039DEBE-064A-4821-9ECE-B68E8CAB933D}" srcOrd="2" destOrd="0" presId="urn:microsoft.com/office/officeart/2005/8/layout/radial4"/>
    <dgm:cxn modelId="{C98ADF26-7539-4B54-AD9D-985998E71700}" type="presParOf" srcId="{5CA41B96-79A2-4DE0-8EAC-43FFB1B7D77D}" destId="{2BBB0EF2-08F1-45FE-9562-85A79B4980AA}" srcOrd="3" destOrd="0" presId="urn:microsoft.com/office/officeart/2005/8/layout/radial4"/>
    <dgm:cxn modelId="{6F5B1BE7-8819-44BF-951B-C809C8C65DC0}" type="presParOf" srcId="{5CA41B96-79A2-4DE0-8EAC-43FFB1B7D77D}" destId="{D3E9A6D5-6B0F-4236-8868-538761AA3203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7AFBF2-DC54-4A75-A7E2-5D0D399F4781}" type="doc">
      <dgm:prSet loTypeId="urn:microsoft.com/office/officeart/2005/8/layout/radial4" loCatId="relationship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00D8BEB-38FB-4057-929A-E4ED76AAB8D6}">
      <dgm:prSet phldrT="[Text]"/>
      <dgm:spPr/>
      <dgm:t>
        <a:bodyPr/>
        <a:lstStyle/>
        <a:p>
          <a:r>
            <a:rPr lang="en-US" dirty="0" smtClean="0">
              <a:latin typeface="Courier New" pitchFamily="49" charset="0"/>
              <a:cs typeface="Courier New" pitchFamily="49" charset="0"/>
            </a:rPr>
            <a:t>SELECT</a:t>
          </a:r>
          <a:endParaRPr lang="en-US" dirty="0">
            <a:latin typeface="Courier New" pitchFamily="49" charset="0"/>
            <a:cs typeface="Courier New" pitchFamily="49" charset="0"/>
          </a:endParaRPr>
        </a:p>
      </dgm:t>
    </dgm:pt>
    <dgm:pt modelId="{9295FD59-8173-4902-8BC1-0F3DE1531802}" type="parTrans" cxnId="{1CDC1CF2-AE87-4822-A3F8-48AABC327498}">
      <dgm:prSet/>
      <dgm:spPr/>
      <dgm:t>
        <a:bodyPr/>
        <a:lstStyle/>
        <a:p>
          <a:endParaRPr lang="en-US"/>
        </a:p>
      </dgm:t>
    </dgm:pt>
    <dgm:pt modelId="{AE2AD869-201E-49BE-B6EF-BF761546B362}" type="sibTrans" cxnId="{1CDC1CF2-AE87-4822-A3F8-48AABC327498}">
      <dgm:prSet/>
      <dgm:spPr/>
      <dgm:t>
        <a:bodyPr/>
        <a:lstStyle/>
        <a:p>
          <a:endParaRPr lang="en-US"/>
        </a:p>
      </dgm:t>
    </dgm:pt>
    <dgm:pt modelId="{A3E77876-FB67-4D00-8EA3-0EA75B8AB27D}">
      <dgm:prSet phldrT="[Text]" custT="1"/>
      <dgm:spPr/>
      <dgm:t>
        <a:bodyPr/>
        <a:lstStyle/>
        <a:p>
          <a:r>
            <a:rPr lang="en-US" sz="1400" dirty="0" smtClean="0"/>
            <a:t>Can make multiple assignments at once</a:t>
          </a:r>
          <a:endParaRPr lang="en-US" sz="1400" dirty="0"/>
        </a:p>
      </dgm:t>
    </dgm:pt>
    <dgm:pt modelId="{9F504CE0-98A4-460A-8C76-A83A9C51D814}" type="parTrans" cxnId="{9054C5E2-866E-4449-BB61-87B524307BE2}">
      <dgm:prSet/>
      <dgm:spPr/>
      <dgm:t>
        <a:bodyPr/>
        <a:lstStyle/>
        <a:p>
          <a:endParaRPr lang="en-US" dirty="0"/>
        </a:p>
      </dgm:t>
    </dgm:pt>
    <dgm:pt modelId="{600B09EA-587F-4E8C-AC8F-B8D8A1FD1827}" type="sibTrans" cxnId="{9054C5E2-866E-4449-BB61-87B524307BE2}">
      <dgm:prSet/>
      <dgm:spPr/>
      <dgm:t>
        <a:bodyPr/>
        <a:lstStyle/>
        <a:p>
          <a:endParaRPr lang="en-US"/>
        </a:p>
      </dgm:t>
    </dgm:pt>
    <dgm:pt modelId="{E3CF1DAA-9E07-4B5F-8F4D-CB52BAC61393}">
      <dgm:prSet phldrT="[Text]" custT="1"/>
      <dgm:spPr/>
      <dgm:t>
        <a:bodyPr/>
        <a:lstStyle/>
        <a:p>
          <a:r>
            <a:rPr lang="en-US" sz="1400" dirty="0" smtClean="0"/>
            <a:t>Assigns one of the returned values to the variable and the user will not even know that multiple values were returned</a:t>
          </a:r>
          <a:endParaRPr lang="en-US" sz="1400" dirty="0"/>
        </a:p>
      </dgm:t>
    </dgm:pt>
    <dgm:pt modelId="{7A0D61CC-6164-46F8-A3BA-96D20047E28C}" type="parTrans" cxnId="{4BE83E23-4F29-4FB1-B9EA-92C06B95A014}">
      <dgm:prSet/>
      <dgm:spPr/>
      <dgm:t>
        <a:bodyPr/>
        <a:lstStyle/>
        <a:p>
          <a:endParaRPr lang="en-US" dirty="0"/>
        </a:p>
      </dgm:t>
    </dgm:pt>
    <dgm:pt modelId="{0D8F105C-D5AF-43F1-B59D-E78468B3A208}" type="sibTrans" cxnId="{4BE83E23-4F29-4FB1-B9EA-92C06B95A014}">
      <dgm:prSet/>
      <dgm:spPr/>
      <dgm:t>
        <a:bodyPr/>
        <a:lstStyle/>
        <a:p>
          <a:endParaRPr lang="en-US"/>
        </a:p>
      </dgm:t>
    </dgm:pt>
    <dgm:pt modelId="{5CA41B96-79A2-4DE0-8EAC-43FFB1B7D77D}" type="pres">
      <dgm:prSet presAssocID="{417AFBF2-DC54-4A75-A7E2-5D0D399F478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F2A4E35-31BB-4A84-ABE9-6257A2C08A17}" type="pres">
      <dgm:prSet presAssocID="{200D8BEB-38FB-4057-929A-E4ED76AAB8D6}" presName="centerShape" presStyleLbl="node0" presStyleIdx="0" presStyleCnt="1" custScaleX="83979" custScaleY="68748" custLinFactNeighborY="6204"/>
      <dgm:spPr/>
      <dgm:t>
        <a:bodyPr/>
        <a:lstStyle/>
        <a:p>
          <a:endParaRPr lang="en-US"/>
        </a:p>
      </dgm:t>
    </dgm:pt>
    <dgm:pt modelId="{9109598A-9C5B-46B1-AA7B-93EDC37D4477}" type="pres">
      <dgm:prSet presAssocID="{9F504CE0-98A4-460A-8C76-A83A9C51D814}" presName="parTrans" presStyleLbl="bgSibTrans2D1" presStyleIdx="0" presStyleCnt="2" custLinFactNeighborY="87178" custRadScaleRad="164950" custRadScaleInc="-2147483648"/>
      <dgm:spPr/>
      <dgm:t>
        <a:bodyPr/>
        <a:lstStyle/>
        <a:p>
          <a:endParaRPr lang="en-US"/>
        </a:p>
      </dgm:t>
    </dgm:pt>
    <dgm:pt modelId="{F039DEBE-064A-4821-9ECE-B68E8CAB933D}" type="pres">
      <dgm:prSet presAssocID="{A3E77876-FB67-4D00-8EA3-0EA75B8AB27D}" presName="node" presStyleLbl="node1" presStyleIdx="0" presStyleCnt="2" custScaleX="144882" custScaleY="131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B0EF2-08F1-45FE-9562-85A79B4980AA}" type="pres">
      <dgm:prSet presAssocID="{7A0D61CC-6164-46F8-A3BA-96D20047E28C}" presName="parTrans" presStyleLbl="bgSibTrans2D1" presStyleIdx="1" presStyleCnt="2" custLinFactNeighborX="-1846" custLinFactNeighborY="87178" custRadScaleRad="304355"/>
      <dgm:spPr/>
      <dgm:t>
        <a:bodyPr/>
        <a:lstStyle/>
        <a:p>
          <a:endParaRPr lang="en-US"/>
        </a:p>
      </dgm:t>
    </dgm:pt>
    <dgm:pt modelId="{D3E9A6D5-6B0F-4236-8868-538761AA3203}" type="pres">
      <dgm:prSet presAssocID="{E3CF1DAA-9E07-4B5F-8F4D-CB52BAC61393}" presName="node" presStyleLbl="node1" presStyleIdx="1" presStyleCnt="2" custScaleX="144882" custScaleY="131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5636F-7E42-4A49-ADA1-383166CE13C5}" type="presOf" srcId="{A3E77876-FB67-4D00-8EA3-0EA75B8AB27D}" destId="{F039DEBE-064A-4821-9ECE-B68E8CAB933D}" srcOrd="0" destOrd="0" presId="urn:microsoft.com/office/officeart/2005/8/layout/radial4"/>
    <dgm:cxn modelId="{1CDC1CF2-AE87-4822-A3F8-48AABC327498}" srcId="{417AFBF2-DC54-4A75-A7E2-5D0D399F4781}" destId="{200D8BEB-38FB-4057-929A-E4ED76AAB8D6}" srcOrd="0" destOrd="0" parTransId="{9295FD59-8173-4902-8BC1-0F3DE1531802}" sibTransId="{AE2AD869-201E-49BE-B6EF-BF761546B362}"/>
    <dgm:cxn modelId="{77A4A69A-F1D4-445A-B44A-CE8A283DA790}" type="presOf" srcId="{9F504CE0-98A4-460A-8C76-A83A9C51D814}" destId="{9109598A-9C5B-46B1-AA7B-93EDC37D4477}" srcOrd="0" destOrd="0" presId="urn:microsoft.com/office/officeart/2005/8/layout/radial4"/>
    <dgm:cxn modelId="{2172FD88-52B2-46A1-9D30-B7B9F69BF864}" type="presOf" srcId="{200D8BEB-38FB-4057-929A-E4ED76AAB8D6}" destId="{8F2A4E35-31BB-4A84-ABE9-6257A2C08A17}" srcOrd="0" destOrd="0" presId="urn:microsoft.com/office/officeart/2005/8/layout/radial4"/>
    <dgm:cxn modelId="{9054C5E2-866E-4449-BB61-87B524307BE2}" srcId="{200D8BEB-38FB-4057-929A-E4ED76AAB8D6}" destId="{A3E77876-FB67-4D00-8EA3-0EA75B8AB27D}" srcOrd="0" destOrd="0" parTransId="{9F504CE0-98A4-460A-8C76-A83A9C51D814}" sibTransId="{600B09EA-587F-4E8C-AC8F-B8D8A1FD1827}"/>
    <dgm:cxn modelId="{4BE83E23-4F29-4FB1-B9EA-92C06B95A014}" srcId="{200D8BEB-38FB-4057-929A-E4ED76AAB8D6}" destId="{E3CF1DAA-9E07-4B5F-8F4D-CB52BAC61393}" srcOrd="1" destOrd="0" parTransId="{7A0D61CC-6164-46F8-A3BA-96D20047E28C}" sibTransId="{0D8F105C-D5AF-43F1-B59D-E78468B3A208}"/>
    <dgm:cxn modelId="{410CBD31-3E25-4AA8-A2D5-56B535347D67}" type="presOf" srcId="{7A0D61CC-6164-46F8-A3BA-96D20047E28C}" destId="{2BBB0EF2-08F1-45FE-9562-85A79B4980AA}" srcOrd="0" destOrd="0" presId="urn:microsoft.com/office/officeart/2005/8/layout/radial4"/>
    <dgm:cxn modelId="{C04E5896-7B15-4022-9E4A-20E6CB537BA9}" type="presOf" srcId="{E3CF1DAA-9E07-4B5F-8F4D-CB52BAC61393}" destId="{D3E9A6D5-6B0F-4236-8868-538761AA3203}" srcOrd="0" destOrd="0" presId="urn:microsoft.com/office/officeart/2005/8/layout/radial4"/>
    <dgm:cxn modelId="{0FDAE90F-CC45-4BEE-B6F4-E8A85FDACFD9}" type="presOf" srcId="{417AFBF2-DC54-4A75-A7E2-5D0D399F4781}" destId="{5CA41B96-79A2-4DE0-8EAC-43FFB1B7D77D}" srcOrd="0" destOrd="0" presId="urn:microsoft.com/office/officeart/2005/8/layout/radial4"/>
    <dgm:cxn modelId="{830229E3-F734-43FA-A56D-351754DF7CB0}" type="presParOf" srcId="{5CA41B96-79A2-4DE0-8EAC-43FFB1B7D77D}" destId="{8F2A4E35-31BB-4A84-ABE9-6257A2C08A17}" srcOrd="0" destOrd="0" presId="urn:microsoft.com/office/officeart/2005/8/layout/radial4"/>
    <dgm:cxn modelId="{AA382885-6CAD-4E7B-B96D-4C7747413357}" type="presParOf" srcId="{5CA41B96-79A2-4DE0-8EAC-43FFB1B7D77D}" destId="{9109598A-9C5B-46B1-AA7B-93EDC37D4477}" srcOrd="1" destOrd="0" presId="urn:microsoft.com/office/officeart/2005/8/layout/radial4"/>
    <dgm:cxn modelId="{8D929603-A23A-41D2-9214-899CDB2E2AF9}" type="presParOf" srcId="{5CA41B96-79A2-4DE0-8EAC-43FFB1B7D77D}" destId="{F039DEBE-064A-4821-9ECE-B68E8CAB933D}" srcOrd="2" destOrd="0" presId="urn:microsoft.com/office/officeart/2005/8/layout/radial4"/>
    <dgm:cxn modelId="{70E539D0-D5CB-4EF5-9746-270D5B254F0E}" type="presParOf" srcId="{5CA41B96-79A2-4DE0-8EAC-43FFB1B7D77D}" destId="{2BBB0EF2-08F1-45FE-9562-85A79B4980AA}" srcOrd="3" destOrd="0" presId="urn:microsoft.com/office/officeart/2005/8/layout/radial4"/>
    <dgm:cxn modelId="{29D3D814-D62F-469A-84C9-111F269E7ECF}" type="presParOf" srcId="{5CA41B96-79A2-4DE0-8EAC-43FFB1B7D77D}" destId="{D3E9A6D5-6B0F-4236-8868-538761AA3203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Limitations and Restrictions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Permissions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does not allow the users to perform the following actions: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permission is required on the schema or the function.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D2E438A6-448A-460C-88E8-F620469D77D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Modify a scalar-valued function to a table-valued function.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BDC4C61-BDBB-436A-AC5D-0CFA4F7374E8}" type="parTrans" cxnId="{D00519FC-1AAB-40D4-A765-C6431DE4F771}">
      <dgm:prSet/>
      <dgm:spPr/>
      <dgm:t>
        <a:bodyPr/>
        <a:lstStyle/>
        <a:p>
          <a:endParaRPr lang="en-US"/>
        </a:p>
      </dgm:t>
    </dgm:pt>
    <dgm:pt modelId="{F12BF776-C323-4A27-9B95-80EB98768CF6}" type="sibTrans" cxnId="{D00519FC-1AAB-40D4-A765-C6431DE4F771}">
      <dgm:prSet/>
      <dgm:spPr/>
      <dgm:t>
        <a:bodyPr/>
        <a:lstStyle/>
        <a:p>
          <a:endParaRPr lang="en-US"/>
        </a:p>
      </dgm:t>
    </dgm:pt>
    <dgm:pt modelId="{5A401281-84AC-47B7-A42C-1A6C6A0B7626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Modify an inline function to a multi-statement function.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1794BA3B-71FE-41C3-99E2-E36F1554C10D}" type="parTrans" cxnId="{F9DEB3C8-6879-4F99-BB47-B54ACB2A773B}">
      <dgm:prSet/>
      <dgm:spPr/>
      <dgm:t>
        <a:bodyPr/>
        <a:lstStyle/>
        <a:p>
          <a:endParaRPr lang="en-US"/>
        </a:p>
      </dgm:t>
    </dgm:pt>
    <dgm:pt modelId="{C314FFE8-7E26-4E3F-8E1F-043F7D94EFCC}" type="sibTrans" cxnId="{F9DEB3C8-6879-4F99-BB47-B54ACB2A773B}">
      <dgm:prSet/>
      <dgm:spPr/>
      <dgm:t>
        <a:bodyPr/>
        <a:lstStyle/>
        <a:p>
          <a:endParaRPr lang="en-US"/>
        </a:p>
      </dgm:t>
    </dgm:pt>
    <dgm:pt modelId="{F277B475-5692-4332-904F-607C78657E4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Modify a Transact-SQL to a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CLR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function.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5974F3D-34F9-4DA0-865C-E89FE64AE70B}" type="parTrans" cxnId="{16401039-663C-4834-809B-B097A041FE38}">
      <dgm:prSet/>
      <dgm:spPr/>
      <dgm:t>
        <a:bodyPr/>
        <a:lstStyle/>
        <a:p>
          <a:endParaRPr lang="en-US"/>
        </a:p>
      </dgm:t>
    </dgm:pt>
    <dgm:pt modelId="{C4CBE7E5-8B1A-4B56-B418-04CC9B3EE7D3}" type="sibTrans" cxnId="{16401039-663C-4834-809B-B097A041FE38}">
      <dgm:prSet/>
      <dgm:spPr/>
      <dgm:t>
        <a:bodyPr/>
        <a:lstStyle/>
        <a:p>
          <a:endParaRPr lang="en-US"/>
        </a:p>
      </dgm:t>
    </dgm:pt>
    <dgm:pt modelId="{AECF0E62-07DA-4131-8B39-68E155A6A10A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If the function specifies a user-defined type, then it requires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EXECUTE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permission on the type.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7AB62B3-8B6E-4705-BCBB-A46F0A800D23}" type="parTrans" cxnId="{B724195C-C3FB-429B-901E-CD317930E7F3}">
      <dgm:prSet/>
      <dgm:spPr/>
      <dgm:t>
        <a:bodyPr/>
        <a:lstStyle/>
        <a:p>
          <a:endParaRPr lang="en-US"/>
        </a:p>
      </dgm:t>
    </dgm:pt>
    <dgm:pt modelId="{28F3A777-8799-4AB3-B2E3-DF5C9630B2CA}" type="sibTrans" cxnId="{B724195C-C3FB-429B-901E-CD317930E7F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 custScaleY="640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 custScaleY="679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AA498F7-5FE9-48B8-8BC9-7B615300E27D}" type="presOf" srcId="{AECF0E62-07DA-4131-8B39-68E155A6A10A}" destId="{8DC4B880-6737-41E9-958C-8E33EF46D5F8}" srcOrd="0" destOrd="1" presId="urn:microsoft.com/office/officeart/2005/8/layout/list1"/>
    <dgm:cxn modelId="{64ADE132-0B0F-495D-9090-8BAC884F9701}" type="presOf" srcId="{F277B475-5692-4332-904F-607C78657E4C}" destId="{5F8B0E50-DECC-4A7E-A46E-113C91AAFE14}" srcOrd="0" destOrd="3" presId="urn:microsoft.com/office/officeart/2005/8/layout/list1"/>
    <dgm:cxn modelId="{F9DEB3C8-6879-4F99-BB47-B54ACB2A773B}" srcId="{954AB44B-3D61-4133-AC00-466AFF18E51C}" destId="{5A401281-84AC-47B7-A42C-1A6C6A0B7626}" srcOrd="1" destOrd="0" parTransId="{1794BA3B-71FE-41C3-99E2-E36F1554C10D}" sibTransId="{C314FFE8-7E26-4E3F-8E1F-043F7D94EFCC}"/>
    <dgm:cxn modelId="{471040F5-BFC0-4447-9157-D7D5F47218BB}" type="presOf" srcId="{5A401281-84AC-47B7-A42C-1A6C6A0B7626}" destId="{5F8B0E50-DECC-4A7E-A46E-113C91AAFE14}" srcOrd="0" destOrd="2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0F62C2AC-87EC-4C1F-88C5-8365C5612784}" type="presOf" srcId="{954AB44B-3D61-4133-AC00-466AFF18E51C}" destId="{5F8B0E50-DECC-4A7E-A46E-113C91AAFE14}" srcOrd="0" destOrd="0" presId="urn:microsoft.com/office/officeart/2005/8/layout/list1"/>
    <dgm:cxn modelId="{A1452BED-F4EE-405A-819E-1BBB1DA6494D}" type="presOf" srcId="{0B42E06C-A1B3-48D7-9A25-3AED9FB785D1}" destId="{F0AFF909-226B-4EF5-8D95-F4C97BC1E02A}" srcOrd="0" destOrd="0" presId="urn:microsoft.com/office/officeart/2005/8/layout/list1"/>
    <dgm:cxn modelId="{4A423B07-DDB8-48D6-B602-5C2AA2B0F846}" type="presOf" srcId="{0B42E06C-A1B3-48D7-9A25-3AED9FB785D1}" destId="{D8815EEF-E9C4-475D-A970-0FBE57B256A3}" srcOrd="1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9D00C6A3-BA46-4721-91FB-568C618DE02D}" type="presOf" srcId="{275088F3-FD73-4104-BBCD-C6FE214E0400}" destId="{47486FD6-484A-4D85-9CB6-90D65D97FB36}" srcOrd="0" destOrd="0" presId="urn:microsoft.com/office/officeart/2005/8/layout/list1"/>
    <dgm:cxn modelId="{B724195C-C3FB-429B-901E-CD317930E7F3}" srcId="{275088F3-FD73-4104-BBCD-C6FE214E0400}" destId="{AECF0E62-07DA-4131-8B39-68E155A6A10A}" srcOrd="1" destOrd="0" parTransId="{87AB62B3-8B6E-4705-BCBB-A46F0A800D23}" sibTransId="{28F3A777-8799-4AB3-B2E3-DF5C9630B2CA}"/>
    <dgm:cxn modelId="{D00519FC-1AAB-40D4-A765-C6431DE4F771}" srcId="{954AB44B-3D61-4133-AC00-466AFF18E51C}" destId="{D2E438A6-448A-460C-88E8-F620469D77D0}" srcOrd="0" destOrd="0" parTransId="{DBDC4C61-BDBB-436A-AC5D-0CFA4F7374E8}" sibTransId="{F12BF776-C323-4A27-9B95-80EB98768CF6}"/>
    <dgm:cxn modelId="{B46BD53C-7A76-4295-B0BC-553F67107D19}" type="presOf" srcId="{15B56A10-C47D-4965-B218-63412241D4C1}" destId="{8DC4B880-6737-41E9-958C-8E33EF46D5F8}" srcOrd="0" destOrd="0" presId="urn:microsoft.com/office/officeart/2005/8/layout/list1"/>
    <dgm:cxn modelId="{91E34307-A06C-4970-92CD-07CC2A136964}" type="presOf" srcId="{275088F3-FD73-4104-BBCD-C6FE214E0400}" destId="{5395A427-A60F-4F4F-969D-04AC2D0CFDEB}" srcOrd="1" destOrd="0" presId="urn:microsoft.com/office/officeart/2005/8/layout/list1"/>
    <dgm:cxn modelId="{5E073A54-EC69-4144-A203-AC02838EBAE8}" type="presOf" srcId="{D2E438A6-448A-460C-88E8-F620469D77D0}" destId="{5F8B0E50-DECC-4A7E-A46E-113C91AAFE14}" srcOrd="0" destOrd="1" presId="urn:microsoft.com/office/officeart/2005/8/layout/list1"/>
    <dgm:cxn modelId="{A6CB5841-6268-4CF8-BD48-B4FC72043150}" type="presOf" srcId="{304B30CD-3BA8-4D2C-8929-DF5230D332B6}" destId="{0A807732-00C6-4E5E-911B-A6F76F441E4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6401039-663C-4834-809B-B097A041FE38}" srcId="{954AB44B-3D61-4133-AC00-466AFF18E51C}" destId="{F277B475-5692-4332-904F-607C78657E4C}" srcOrd="2" destOrd="0" parTransId="{F5974F3D-34F9-4DA0-865C-E89FE64AE70B}" sibTransId="{C4CBE7E5-8B1A-4B56-B418-04CC9B3EE7D3}"/>
    <dgm:cxn modelId="{35479E17-84E7-445F-8E65-49F56CE4637B}" type="presParOf" srcId="{0A807732-00C6-4E5E-911B-A6F76F441E4E}" destId="{2F2ADDF7-5497-4730-91DE-E6E853F1FEEF}" srcOrd="0" destOrd="0" presId="urn:microsoft.com/office/officeart/2005/8/layout/list1"/>
    <dgm:cxn modelId="{06F05101-455F-4C98-92BE-53209DA1FC05}" type="presParOf" srcId="{2F2ADDF7-5497-4730-91DE-E6E853F1FEEF}" destId="{F0AFF909-226B-4EF5-8D95-F4C97BC1E02A}" srcOrd="0" destOrd="0" presId="urn:microsoft.com/office/officeart/2005/8/layout/list1"/>
    <dgm:cxn modelId="{EA4C3D4C-DB32-46A3-A18D-6FA01B3D6844}" type="presParOf" srcId="{2F2ADDF7-5497-4730-91DE-E6E853F1FEEF}" destId="{D8815EEF-E9C4-475D-A970-0FBE57B256A3}" srcOrd="1" destOrd="0" presId="urn:microsoft.com/office/officeart/2005/8/layout/list1"/>
    <dgm:cxn modelId="{9761A2FF-1AA1-477D-87EB-880E2A00A919}" type="presParOf" srcId="{0A807732-00C6-4E5E-911B-A6F76F441E4E}" destId="{76FC94D9-3208-439C-A63E-D27D71A45C0D}" srcOrd="1" destOrd="0" presId="urn:microsoft.com/office/officeart/2005/8/layout/list1"/>
    <dgm:cxn modelId="{3CEC2999-2458-4F73-B800-8B1F27AC966B}" type="presParOf" srcId="{0A807732-00C6-4E5E-911B-A6F76F441E4E}" destId="{5F8B0E50-DECC-4A7E-A46E-113C91AAFE14}" srcOrd="2" destOrd="0" presId="urn:microsoft.com/office/officeart/2005/8/layout/list1"/>
    <dgm:cxn modelId="{00D97EFB-CA4B-44F9-9A8F-CCDDE190EAE8}" type="presParOf" srcId="{0A807732-00C6-4E5E-911B-A6F76F441E4E}" destId="{08587B01-25D5-451E-BC18-60B04AFD5367}" srcOrd="3" destOrd="0" presId="urn:microsoft.com/office/officeart/2005/8/layout/list1"/>
    <dgm:cxn modelId="{B07677E2-DAC8-47B4-A6C0-2EDC438E3346}" type="presParOf" srcId="{0A807732-00C6-4E5E-911B-A6F76F441E4E}" destId="{C3941E73-59DF-4947-A40C-DDF97525D13A}" srcOrd="4" destOrd="0" presId="urn:microsoft.com/office/officeart/2005/8/layout/list1"/>
    <dgm:cxn modelId="{B1937E16-13A4-4777-87C8-3301FA4AB2EA}" type="presParOf" srcId="{C3941E73-59DF-4947-A40C-DDF97525D13A}" destId="{47486FD6-484A-4D85-9CB6-90D65D97FB36}" srcOrd="0" destOrd="0" presId="urn:microsoft.com/office/officeart/2005/8/layout/list1"/>
    <dgm:cxn modelId="{642B1C65-A4C8-40CB-9A89-07EDDA3E067E}" type="presParOf" srcId="{C3941E73-59DF-4947-A40C-DDF97525D13A}" destId="{5395A427-A60F-4F4F-969D-04AC2D0CFDEB}" srcOrd="1" destOrd="0" presId="urn:microsoft.com/office/officeart/2005/8/layout/list1"/>
    <dgm:cxn modelId="{7253844A-25CD-4C29-974D-C0D47D568399}" type="presParOf" srcId="{0A807732-00C6-4E5E-911B-A6F76F441E4E}" destId="{8EF1C548-5960-4AC1-A6DC-AD70AFD0AD0B}" srcOrd="5" destOrd="0" presId="urn:microsoft.com/office/officeart/2005/8/layout/list1"/>
    <dgm:cxn modelId="{50465C77-1722-43F9-9E64-E5D3834D5400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Modifying a User-defined function using SSMS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Users can also modify user-defined functions using SSMS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D2E438A6-448A-460C-88E8-F620469D77D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Click the plus (+) symbol beside the database that contains the function to be modified.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BDC4C61-BDBB-436A-AC5D-0CFA4F7374E8}" type="parTrans" cxnId="{D00519FC-1AAB-40D4-A765-C6431DE4F771}">
      <dgm:prSet/>
      <dgm:spPr/>
      <dgm:t>
        <a:bodyPr/>
        <a:lstStyle/>
        <a:p>
          <a:endParaRPr lang="en-US"/>
        </a:p>
      </dgm:t>
    </dgm:pt>
    <dgm:pt modelId="{F12BF776-C323-4A27-9B95-80EB98768CF6}" type="sibTrans" cxnId="{D00519FC-1AAB-40D4-A765-C6431DE4F771}">
      <dgm:prSet/>
      <dgm:spPr/>
      <dgm:t>
        <a:bodyPr/>
        <a:lstStyle/>
        <a:p>
          <a:endParaRPr lang="en-US"/>
        </a:p>
      </dgm:t>
    </dgm:pt>
    <dgm:pt modelId="{5A401281-84AC-47B7-A42C-1A6C6A0B7626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Click the plus (+) symbol next to the Programmability folder.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1794BA3B-71FE-41C3-99E2-E36F1554C10D}" type="parTrans" cxnId="{F9DEB3C8-6879-4F99-BB47-B54ACB2A773B}">
      <dgm:prSet/>
      <dgm:spPr/>
      <dgm:t>
        <a:bodyPr/>
        <a:lstStyle/>
        <a:p>
          <a:endParaRPr lang="en-US"/>
        </a:p>
      </dgm:t>
    </dgm:pt>
    <dgm:pt modelId="{C314FFE8-7E26-4E3F-8E1F-043F7D94EFCC}" type="sibTrans" cxnId="{F9DEB3C8-6879-4F99-BB47-B54ACB2A773B}">
      <dgm:prSet/>
      <dgm:spPr/>
      <dgm:t>
        <a:bodyPr/>
        <a:lstStyle/>
        <a:p>
          <a:endParaRPr lang="en-US"/>
        </a:p>
      </dgm:t>
    </dgm:pt>
    <dgm:pt modelId="{F277B475-5692-4332-904F-607C78657E4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Click the plus (+) symbol next to the folder, which contains the function to be modified.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5974F3D-34F9-4DA0-865C-E89FE64AE70B}" type="parTrans" cxnId="{16401039-663C-4834-809B-B097A041FE38}">
      <dgm:prSet/>
      <dgm:spPr/>
      <dgm:t>
        <a:bodyPr/>
        <a:lstStyle/>
        <a:p>
          <a:endParaRPr lang="en-US"/>
        </a:p>
      </dgm:t>
    </dgm:pt>
    <dgm:pt modelId="{C4CBE7E5-8B1A-4B56-B418-04CC9B3EE7D3}" type="sibTrans" cxnId="{16401039-663C-4834-809B-B097A041FE38}">
      <dgm:prSet/>
      <dgm:spPr/>
      <dgm:t>
        <a:bodyPr/>
        <a:lstStyle/>
        <a:p>
          <a:endParaRPr lang="en-US"/>
        </a:p>
      </dgm:t>
    </dgm:pt>
    <dgm:pt modelId="{353EA45A-BACC-4E05-8527-E8E4EE330F0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To modify the user-defined function using SSMS, perform the following steps: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690E15BF-ED7B-4B17-B8BB-692E61D3A019}" type="parTrans" cxnId="{2A9DDCDD-4B83-4356-BD2A-17F746B7859D}">
      <dgm:prSet/>
      <dgm:spPr/>
      <dgm:t>
        <a:bodyPr/>
        <a:lstStyle/>
        <a:p>
          <a:endParaRPr lang="en-US"/>
        </a:p>
      </dgm:t>
    </dgm:pt>
    <dgm:pt modelId="{DDFA8A03-B47A-4A66-9215-6402E6EEC50C}" type="sibTrans" cxnId="{2A9DDCDD-4B83-4356-BD2A-17F746B7859D}">
      <dgm:prSet/>
      <dgm:spPr/>
      <dgm:t>
        <a:bodyPr/>
        <a:lstStyle/>
        <a:p>
          <a:endParaRPr lang="en-US"/>
        </a:p>
      </dgm:t>
    </dgm:pt>
    <dgm:pt modelId="{02F1D87C-A022-4599-92DD-9458B2ABE50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Right-click the function to be modified and then, select Modify. The code for the function appears in a query editor window.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409FD5-51AB-42E8-9564-49318B76B63F}" type="parTrans" cxnId="{091DEC2A-32ED-4326-865E-B696A9B00E0B}">
      <dgm:prSet/>
      <dgm:spPr/>
      <dgm:t>
        <a:bodyPr/>
        <a:lstStyle/>
        <a:p>
          <a:endParaRPr lang="en-US"/>
        </a:p>
      </dgm:t>
    </dgm:pt>
    <dgm:pt modelId="{BB05008F-D66F-4BC0-B0CF-CE75AE338B23}" type="sibTrans" cxnId="{091DEC2A-32ED-4326-865E-B696A9B00E0B}">
      <dgm:prSet/>
      <dgm:spPr/>
      <dgm:t>
        <a:bodyPr/>
        <a:lstStyle/>
        <a:p>
          <a:endParaRPr lang="en-US"/>
        </a:p>
      </dgm:t>
    </dgm:pt>
    <dgm:pt modelId="{C8EBF6D5-EF55-4C90-909C-F7BE5F02A61E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 the query editor window, make the required changes to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 body.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2C2235D3-D91F-42C8-8E99-783E30324AB2}" type="parTrans" cxnId="{134A7D6B-608E-48B1-87DF-DE5306C6B323}">
      <dgm:prSet/>
      <dgm:spPr/>
      <dgm:t>
        <a:bodyPr/>
        <a:lstStyle/>
        <a:p>
          <a:endParaRPr lang="en-US"/>
        </a:p>
      </dgm:t>
    </dgm:pt>
    <dgm:pt modelId="{16F28A9D-E31E-41BE-AC78-81AB1848972B}" type="sibTrans" cxnId="{134A7D6B-608E-48B1-87DF-DE5306C6B323}">
      <dgm:prSet/>
      <dgm:spPr/>
      <dgm:t>
        <a:bodyPr/>
        <a:lstStyle/>
        <a:p>
          <a:endParaRPr lang="en-US"/>
        </a:p>
      </dgm:t>
    </dgm:pt>
    <dgm:pt modelId="{0335916F-864F-4853-93B5-BD1935B659E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Click Execute on the toolbar to execute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statement.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5BAE017F-C1AF-4A82-9DDC-9090B9A5FA60}" type="parTrans" cxnId="{D5C5FEF0-7F93-470D-8B41-22F23832E593}">
      <dgm:prSet/>
      <dgm:spPr/>
      <dgm:t>
        <a:bodyPr/>
        <a:lstStyle/>
        <a:p>
          <a:endParaRPr lang="en-US"/>
        </a:p>
      </dgm:t>
    </dgm:pt>
    <dgm:pt modelId="{3AC5C581-3781-4658-B9A9-9619C6918CEA}" type="sibTrans" cxnId="{D5C5FEF0-7F93-470D-8B41-22F23832E59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1" custScaleX="114881" custScaleY="640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88E0C-65A9-40F9-B31C-517EC5C6A2C1}" type="presOf" srcId="{5A401281-84AC-47B7-A42C-1A6C6A0B7626}" destId="{5F8B0E50-DECC-4A7E-A46E-113C91AAFE14}" srcOrd="0" destOrd="3" presId="urn:microsoft.com/office/officeart/2005/8/layout/list1"/>
    <dgm:cxn modelId="{2A9DDCDD-4B83-4356-BD2A-17F746B7859D}" srcId="{0B42E06C-A1B3-48D7-9A25-3AED9FB785D1}" destId="{353EA45A-BACC-4E05-8527-E8E4EE330F0C}" srcOrd="1" destOrd="0" parTransId="{690E15BF-ED7B-4B17-B8BB-692E61D3A019}" sibTransId="{DDFA8A03-B47A-4A66-9215-6402E6EEC50C}"/>
    <dgm:cxn modelId="{87B11BB3-37B2-4C7E-A4D5-C76ACA906FCC}" type="presOf" srcId="{304B30CD-3BA8-4D2C-8929-DF5230D332B6}" destId="{0A807732-00C6-4E5E-911B-A6F76F441E4E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0F4AD5E2-2079-49E9-A9CA-63CF48C364BA}" type="presOf" srcId="{02F1D87C-A022-4599-92DD-9458B2ABE50B}" destId="{5F8B0E50-DECC-4A7E-A46E-113C91AAFE14}" srcOrd="0" destOrd="5" presId="urn:microsoft.com/office/officeart/2005/8/layout/list1"/>
    <dgm:cxn modelId="{134A7D6B-608E-48B1-87DF-DE5306C6B323}" srcId="{353EA45A-BACC-4E05-8527-E8E4EE330F0C}" destId="{C8EBF6D5-EF55-4C90-909C-F7BE5F02A61E}" srcOrd="4" destOrd="0" parTransId="{2C2235D3-D91F-42C8-8E99-783E30324AB2}" sibTransId="{16F28A9D-E31E-41BE-AC78-81AB1848972B}"/>
    <dgm:cxn modelId="{980B94D3-4069-4E7E-B951-B1D64FCE9F82}" type="presOf" srcId="{D2E438A6-448A-460C-88E8-F620469D77D0}" destId="{5F8B0E50-DECC-4A7E-A46E-113C91AAFE14}" srcOrd="0" destOrd="2" presId="urn:microsoft.com/office/officeart/2005/8/layout/list1"/>
    <dgm:cxn modelId="{F9DEB3C8-6879-4F99-BB47-B54ACB2A773B}" srcId="{353EA45A-BACC-4E05-8527-E8E4EE330F0C}" destId="{5A401281-84AC-47B7-A42C-1A6C6A0B7626}" srcOrd="1" destOrd="0" parTransId="{1794BA3B-71FE-41C3-99E2-E36F1554C10D}" sibTransId="{C314FFE8-7E26-4E3F-8E1F-043F7D94EFCC}"/>
    <dgm:cxn modelId="{1250992A-4FF2-4795-8E87-4E314D1BE3D0}" type="presOf" srcId="{0335916F-864F-4853-93B5-BD1935B659E0}" destId="{5F8B0E50-DECC-4A7E-A46E-113C91AAFE14}" srcOrd="0" destOrd="7" presId="urn:microsoft.com/office/officeart/2005/8/layout/list1"/>
    <dgm:cxn modelId="{D00519FC-1AAB-40D4-A765-C6431DE4F771}" srcId="{353EA45A-BACC-4E05-8527-E8E4EE330F0C}" destId="{D2E438A6-448A-460C-88E8-F620469D77D0}" srcOrd="0" destOrd="0" parTransId="{DBDC4C61-BDBB-436A-AC5D-0CFA4F7374E8}" sibTransId="{F12BF776-C323-4A27-9B95-80EB98768CF6}"/>
    <dgm:cxn modelId="{16401039-663C-4834-809B-B097A041FE38}" srcId="{353EA45A-BACC-4E05-8527-E8E4EE330F0C}" destId="{F277B475-5692-4332-904F-607C78657E4C}" srcOrd="2" destOrd="0" parTransId="{F5974F3D-34F9-4DA0-865C-E89FE64AE70B}" sibTransId="{C4CBE7E5-8B1A-4B56-B418-04CC9B3EE7D3}"/>
    <dgm:cxn modelId="{091DEC2A-32ED-4326-865E-B696A9B00E0B}" srcId="{353EA45A-BACC-4E05-8527-E8E4EE330F0C}" destId="{02F1D87C-A022-4599-92DD-9458B2ABE50B}" srcOrd="3" destOrd="0" parTransId="{B8409FD5-51AB-42E8-9564-49318B76B63F}" sibTransId="{BB05008F-D66F-4BC0-B0CF-CE75AE338B23}"/>
    <dgm:cxn modelId="{D5C5FEF0-7F93-470D-8B41-22F23832E593}" srcId="{353EA45A-BACC-4E05-8527-E8E4EE330F0C}" destId="{0335916F-864F-4853-93B5-BD1935B659E0}" srcOrd="5" destOrd="0" parTransId="{5BAE017F-C1AF-4A82-9DDC-9090B9A5FA60}" sibTransId="{3AC5C581-3781-4658-B9A9-9619C6918CEA}"/>
    <dgm:cxn modelId="{D46BF31D-EDAA-472C-861A-02EAF17C9E9F}" type="presOf" srcId="{353EA45A-BACC-4E05-8527-E8E4EE330F0C}" destId="{5F8B0E50-DECC-4A7E-A46E-113C91AAFE14}" srcOrd="0" destOrd="1" presId="urn:microsoft.com/office/officeart/2005/8/layout/list1"/>
    <dgm:cxn modelId="{311AA539-0083-47AD-88BB-801024D43966}" type="presOf" srcId="{954AB44B-3D61-4133-AC00-466AFF18E51C}" destId="{5F8B0E50-DECC-4A7E-A46E-113C91AAFE14}" srcOrd="0" destOrd="0" presId="urn:microsoft.com/office/officeart/2005/8/layout/list1"/>
    <dgm:cxn modelId="{00B3954C-936F-4FE5-A054-0EEAF8AA5D62}" type="presOf" srcId="{F277B475-5692-4332-904F-607C78657E4C}" destId="{5F8B0E50-DECC-4A7E-A46E-113C91AAFE14}" srcOrd="0" destOrd="4" presId="urn:microsoft.com/office/officeart/2005/8/layout/list1"/>
    <dgm:cxn modelId="{6A8351DB-28DB-424E-8984-050E8E9684F4}" type="presOf" srcId="{0B42E06C-A1B3-48D7-9A25-3AED9FB785D1}" destId="{D8815EEF-E9C4-475D-A970-0FBE57B256A3}" srcOrd="1" destOrd="0" presId="urn:microsoft.com/office/officeart/2005/8/layout/list1"/>
    <dgm:cxn modelId="{0155D3FA-73FB-408B-A69E-F6165924B9D0}" type="presOf" srcId="{C8EBF6D5-EF55-4C90-909C-F7BE5F02A61E}" destId="{5F8B0E50-DECC-4A7E-A46E-113C91AAFE14}" srcOrd="0" destOrd="6" presId="urn:microsoft.com/office/officeart/2005/8/layout/list1"/>
    <dgm:cxn modelId="{9E16FA4A-B4DE-425E-B362-A28D28325272}" type="presOf" srcId="{0B42E06C-A1B3-48D7-9A25-3AED9FB785D1}" destId="{F0AFF909-226B-4EF5-8D95-F4C97BC1E02A}" srcOrd="0" destOrd="0" presId="urn:microsoft.com/office/officeart/2005/8/layout/list1"/>
    <dgm:cxn modelId="{9832D81D-91BF-4963-B2CB-DA1F34BA22E1}" type="presParOf" srcId="{0A807732-00C6-4E5E-911B-A6F76F441E4E}" destId="{2F2ADDF7-5497-4730-91DE-E6E853F1FEEF}" srcOrd="0" destOrd="0" presId="urn:microsoft.com/office/officeart/2005/8/layout/list1"/>
    <dgm:cxn modelId="{4F694346-0BA9-425F-ACAF-3B2D173268B4}" type="presParOf" srcId="{2F2ADDF7-5497-4730-91DE-E6E853F1FEEF}" destId="{F0AFF909-226B-4EF5-8D95-F4C97BC1E02A}" srcOrd="0" destOrd="0" presId="urn:microsoft.com/office/officeart/2005/8/layout/list1"/>
    <dgm:cxn modelId="{F4990934-B1B1-4A35-B842-98A8B787F95A}" type="presParOf" srcId="{2F2ADDF7-5497-4730-91DE-E6E853F1FEEF}" destId="{D8815EEF-E9C4-475D-A970-0FBE57B256A3}" srcOrd="1" destOrd="0" presId="urn:microsoft.com/office/officeart/2005/8/layout/list1"/>
    <dgm:cxn modelId="{3146125C-F348-41DE-8F3B-FB2D064371D8}" type="presParOf" srcId="{0A807732-00C6-4E5E-911B-A6F76F441E4E}" destId="{76FC94D9-3208-439C-A63E-D27D71A45C0D}" srcOrd="1" destOrd="0" presId="urn:microsoft.com/office/officeart/2005/8/layout/list1"/>
    <dgm:cxn modelId="{CC4B17D4-872D-479C-B983-7204AD632A88}" type="presParOf" srcId="{0A807732-00C6-4E5E-911B-A6F76F441E4E}" destId="{5F8B0E50-DECC-4A7E-A46E-113C91AAFE1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Modifying a User-defined function using Transact-SQL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To modify the user-defined function using Transact-SQL, perform the following steps: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D2E438A6-448A-460C-88E8-F620469D77D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 the Object Explorer, connect to the Database Engine instance.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BDC4C61-BDBB-436A-AC5D-0CFA4F7374E8}" type="parTrans" cxnId="{D00519FC-1AAB-40D4-A765-C6431DE4F771}">
      <dgm:prSet/>
      <dgm:spPr/>
      <dgm:t>
        <a:bodyPr/>
        <a:lstStyle/>
        <a:p>
          <a:endParaRPr lang="en-US"/>
        </a:p>
      </dgm:t>
    </dgm:pt>
    <dgm:pt modelId="{F12BF776-C323-4A27-9B95-80EB98768CF6}" type="sibTrans" cxnId="{D00519FC-1AAB-40D4-A765-C6431DE4F771}">
      <dgm:prSet/>
      <dgm:spPr/>
      <dgm:t>
        <a:bodyPr/>
        <a:lstStyle/>
        <a:p>
          <a:endParaRPr lang="en-US"/>
        </a:p>
      </dgm:t>
    </dgm:pt>
    <dgm:pt modelId="{5A401281-84AC-47B7-A42C-1A6C6A0B7626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On the Standard bar, click New Query.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1794BA3B-71FE-41C3-99E2-E36F1554C10D}" type="parTrans" cxnId="{F9DEB3C8-6879-4F99-BB47-B54ACB2A773B}">
      <dgm:prSet/>
      <dgm:spPr/>
      <dgm:t>
        <a:bodyPr/>
        <a:lstStyle/>
        <a:p>
          <a:endParaRPr lang="en-US"/>
        </a:p>
      </dgm:t>
    </dgm:pt>
    <dgm:pt modelId="{C314FFE8-7E26-4E3F-8E1F-043F7D94EFCC}" type="sibTrans" cxnId="{F9DEB3C8-6879-4F99-BB47-B54ACB2A773B}">
      <dgm:prSet/>
      <dgm:spPr/>
      <dgm:t>
        <a:bodyPr/>
        <a:lstStyle/>
        <a:p>
          <a:endParaRPr lang="en-US"/>
        </a:p>
      </dgm:t>
    </dgm:pt>
    <dgm:pt modelId="{F277B475-5692-4332-904F-607C78657E4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Type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code in the Query Editor.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5974F3D-34F9-4DA0-865C-E89FE64AE70B}" type="parTrans" cxnId="{16401039-663C-4834-809B-B097A041FE38}">
      <dgm:prSet/>
      <dgm:spPr/>
      <dgm:t>
        <a:bodyPr/>
        <a:lstStyle/>
        <a:p>
          <a:endParaRPr lang="en-US"/>
        </a:p>
      </dgm:t>
    </dgm:pt>
    <dgm:pt modelId="{C4CBE7E5-8B1A-4B56-B418-04CC9B3EE7D3}" type="sibTrans" cxnId="{16401039-663C-4834-809B-B097A041FE38}">
      <dgm:prSet/>
      <dgm:spPr/>
      <dgm:t>
        <a:bodyPr/>
        <a:lstStyle/>
        <a:p>
          <a:endParaRPr lang="en-US"/>
        </a:p>
      </dgm:t>
    </dgm:pt>
    <dgm:pt modelId="{02F1D87C-A022-4599-92DD-9458B2ABE50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Click Execute on the toolbar to execute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409FD5-51AB-42E8-9564-49318B76B63F}" type="parTrans" cxnId="{091DEC2A-32ED-4326-865E-B696A9B00E0B}">
      <dgm:prSet/>
      <dgm:spPr/>
      <dgm:t>
        <a:bodyPr/>
        <a:lstStyle/>
        <a:p>
          <a:endParaRPr lang="en-US"/>
        </a:p>
      </dgm:t>
    </dgm:pt>
    <dgm:pt modelId="{BB05008F-D66F-4BC0-B0CF-CE75AE338B23}" type="sibTrans" cxnId="{091DEC2A-32ED-4326-865E-B696A9B00E0B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1" custScaleY="64079" custLinFactNeighborX="4167" custLinFactNeighborY="-3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6825CF-9E91-490B-95C4-955FDF9AEC65}" type="presOf" srcId="{954AB44B-3D61-4133-AC00-466AFF18E51C}" destId="{5F8B0E50-DECC-4A7E-A46E-113C91AAFE14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F9DEB3C8-6879-4F99-BB47-B54ACB2A773B}" srcId="{954AB44B-3D61-4133-AC00-466AFF18E51C}" destId="{5A401281-84AC-47B7-A42C-1A6C6A0B7626}" srcOrd="1" destOrd="0" parTransId="{1794BA3B-71FE-41C3-99E2-E36F1554C10D}" sibTransId="{C314FFE8-7E26-4E3F-8E1F-043F7D94EFCC}"/>
    <dgm:cxn modelId="{6CA1B5FB-376E-45EA-85BE-82CC7746C849}" type="presOf" srcId="{D2E438A6-448A-460C-88E8-F620469D77D0}" destId="{5F8B0E50-DECC-4A7E-A46E-113C91AAFE14}" srcOrd="0" destOrd="1" presId="urn:microsoft.com/office/officeart/2005/8/layout/list1"/>
    <dgm:cxn modelId="{D00519FC-1AAB-40D4-A765-C6431DE4F771}" srcId="{954AB44B-3D61-4133-AC00-466AFF18E51C}" destId="{D2E438A6-448A-460C-88E8-F620469D77D0}" srcOrd="0" destOrd="0" parTransId="{DBDC4C61-BDBB-436A-AC5D-0CFA4F7374E8}" sibTransId="{F12BF776-C323-4A27-9B95-80EB98768CF6}"/>
    <dgm:cxn modelId="{16401039-663C-4834-809B-B097A041FE38}" srcId="{954AB44B-3D61-4133-AC00-466AFF18E51C}" destId="{F277B475-5692-4332-904F-607C78657E4C}" srcOrd="2" destOrd="0" parTransId="{F5974F3D-34F9-4DA0-865C-E89FE64AE70B}" sibTransId="{C4CBE7E5-8B1A-4B56-B418-04CC9B3EE7D3}"/>
    <dgm:cxn modelId="{A8548DFD-A895-48D3-9540-C37D6326A1FD}" type="presOf" srcId="{0B42E06C-A1B3-48D7-9A25-3AED9FB785D1}" destId="{D8815EEF-E9C4-475D-A970-0FBE57B256A3}" srcOrd="1" destOrd="0" presId="urn:microsoft.com/office/officeart/2005/8/layout/list1"/>
    <dgm:cxn modelId="{091DEC2A-32ED-4326-865E-B696A9B00E0B}" srcId="{954AB44B-3D61-4133-AC00-466AFF18E51C}" destId="{02F1D87C-A022-4599-92DD-9458B2ABE50B}" srcOrd="3" destOrd="0" parTransId="{B8409FD5-51AB-42E8-9564-49318B76B63F}" sibTransId="{BB05008F-D66F-4BC0-B0CF-CE75AE338B23}"/>
    <dgm:cxn modelId="{C00EE6DF-432F-456F-843B-68229BD02AF1}" type="presOf" srcId="{02F1D87C-A022-4599-92DD-9458B2ABE50B}" destId="{5F8B0E50-DECC-4A7E-A46E-113C91AAFE14}" srcOrd="0" destOrd="4" presId="urn:microsoft.com/office/officeart/2005/8/layout/list1"/>
    <dgm:cxn modelId="{D72B1766-84E2-4ABC-A62C-05DECD997FCD}" type="presOf" srcId="{5A401281-84AC-47B7-A42C-1A6C6A0B7626}" destId="{5F8B0E50-DECC-4A7E-A46E-113C91AAFE14}" srcOrd="0" destOrd="2" presId="urn:microsoft.com/office/officeart/2005/8/layout/list1"/>
    <dgm:cxn modelId="{A18AB6B7-B62F-4B22-84D9-483AF192662B}" type="presOf" srcId="{0B42E06C-A1B3-48D7-9A25-3AED9FB785D1}" destId="{F0AFF909-226B-4EF5-8D95-F4C97BC1E02A}" srcOrd="0" destOrd="0" presId="urn:microsoft.com/office/officeart/2005/8/layout/list1"/>
    <dgm:cxn modelId="{B5FF0FDC-16FA-472E-8A86-4782C80A9C07}" type="presOf" srcId="{F277B475-5692-4332-904F-607C78657E4C}" destId="{5F8B0E50-DECC-4A7E-A46E-113C91AAFE14}" srcOrd="0" destOrd="3" presId="urn:microsoft.com/office/officeart/2005/8/layout/list1"/>
    <dgm:cxn modelId="{2D16A03C-A5BF-4EE0-9E1C-5CF6AF333BF6}" type="presOf" srcId="{304B30CD-3BA8-4D2C-8929-DF5230D332B6}" destId="{0A807732-00C6-4E5E-911B-A6F76F441E4E}" srcOrd="0" destOrd="0" presId="urn:microsoft.com/office/officeart/2005/8/layout/list1"/>
    <dgm:cxn modelId="{135E2A9A-02A4-40F0-ADD5-67352625A44B}" type="presParOf" srcId="{0A807732-00C6-4E5E-911B-A6F76F441E4E}" destId="{2F2ADDF7-5497-4730-91DE-E6E853F1FEEF}" srcOrd="0" destOrd="0" presId="urn:microsoft.com/office/officeart/2005/8/layout/list1"/>
    <dgm:cxn modelId="{4443F034-D113-4C52-8DB6-72D00AAF2814}" type="presParOf" srcId="{2F2ADDF7-5497-4730-91DE-E6E853F1FEEF}" destId="{F0AFF909-226B-4EF5-8D95-F4C97BC1E02A}" srcOrd="0" destOrd="0" presId="urn:microsoft.com/office/officeart/2005/8/layout/list1"/>
    <dgm:cxn modelId="{058625D5-46FD-491C-9C8B-8AD045FE02C5}" type="presParOf" srcId="{2F2ADDF7-5497-4730-91DE-E6E853F1FEEF}" destId="{D8815EEF-E9C4-475D-A970-0FBE57B256A3}" srcOrd="1" destOrd="0" presId="urn:microsoft.com/office/officeart/2005/8/layout/list1"/>
    <dgm:cxn modelId="{925E1B84-DFC4-41EB-B767-775C13FBF661}" type="presParOf" srcId="{0A807732-00C6-4E5E-911B-A6F76F441E4E}" destId="{76FC94D9-3208-439C-A63E-D27D71A45C0D}" srcOrd="1" destOrd="0" presId="urn:microsoft.com/office/officeart/2005/8/layout/list1"/>
    <dgm:cxn modelId="{4BA60245-168C-4CEA-9A55-AEEAB57625A7}" type="presParOf" srcId="{0A807732-00C6-4E5E-911B-A6F76F441E4E}" destId="{5F8B0E50-DECC-4A7E-A46E-113C91AAFE1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93294"/>
          <a:ext cx="7315200" cy="822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18745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collection of one or more Transact-SQL statements that are sent as one unit from an application to the server.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93294"/>
        <a:ext cx="7315200" cy="822150"/>
      </dsp:txXfrm>
    </dsp:sp>
    <dsp:sp modelId="{D8815EEF-E9C4-475D-A970-0FBE57B256A3}">
      <dsp:nvSpPr>
        <dsp:cNvPr id="0" name=""/>
        <dsp:cNvSpPr/>
      </dsp:nvSpPr>
      <dsp:spPr>
        <a:xfrm>
          <a:off x="365760" y="60454"/>
          <a:ext cx="5120640" cy="2656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Batches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60454"/>
        <a:ext cx="5120640" cy="265680"/>
      </dsp:txXfrm>
    </dsp:sp>
    <dsp:sp modelId="{8DC4B880-6737-41E9-958C-8E33EF46D5F8}">
      <dsp:nvSpPr>
        <dsp:cNvPr id="0" name=""/>
        <dsp:cNvSpPr/>
      </dsp:nvSpPr>
      <dsp:spPr>
        <a:xfrm>
          <a:off x="0" y="1196884"/>
          <a:ext cx="7315200" cy="822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18745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collection of Transact-SQL statements that are precompiled and predefined on the server.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196884"/>
        <a:ext cx="7315200" cy="822150"/>
      </dsp:txXfrm>
    </dsp:sp>
    <dsp:sp modelId="{5395A427-A60F-4F4F-969D-04AC2D0CFDEB}">
      <dsp:nvSpPr>
        <dsp:cNvPr id="0" name=""/>
        <dsp:cNvSpPr/>
      </dsp:nvSpPr>
      <dsp:spPr>
        <a:xfrm>
          <a:off x="365760" y="1064044"/>
          <a:ext cx="5120640" cy="265680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Stored Procedures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064044"/>
        <a:ext cx="5120640" cy="265680"/>
      </dsp:txXfrm>
    </dsp:sp>
    <dsp:sp modelId="{97F985D8-35BA-410A-8120-F008FF720B1B}">
      <dsp:nvSpPr>
        <dsp:cNvPr id="0" name=""/>
        <dsp:cNvSpPr/>
      </dsp:nvSpPr>
      <dsp:spPr>
        <a:xfrm>
          <a:off x="0" y="2200474"/>
          <a:ext cx="73152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18745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special type of stored procedure that is executed when the user performs an event such as an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 on a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200474"/>
        <a:ext cx="7315200" cy="1105650"/>
      </dsp:txXfrm>
    </dsp:sp>
    <dsp:sp modelId="{0900D408-9ABA-4692-8B4E-25FD2FEDE3F7}">
      <dsp:nvSpPr>
        <dsp:cNvPr id="0" name=""/>
        <dsp:cNvSpPr/>
      </dsp:nvSpPr>
      <dsp:spPr>
        <a:xfrm>
          <a:off x="365760" y="2067634"/>
          <a:ext cx="5120640" cy="265680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Triggers</a:t>
          </a:r>
        </a:p>
      </dsp:txBody>
      <dsp:txXfrm>
        <a:off x="365760" y="2067634"/>
        <a:ext cx="5120640" cy="265680"/>
      </dsp:txXfrm>
    </dsp:sp>
    <dsp:sp modelId="{4E80CC4C-9E3E-4F9A-9541-26882D33BDB7}">
      <dsp:nvSpPr>
        <dsp:cNvPr id="0" name=""/>
        <dsp:cNvSpPr/>
      </dsp:nvSpPr>
      <dsp:spPr>
        <a:xfrm>
          <a:off x="0" y="3487564"/>
          <a:ext cx="7315200" cy="8363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18745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chain of Transact-SQL statements stored in a file that is used as input to the SSMS code editor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sqlcmd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utility.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487564"/>
        <a:ext cx="7315200" cy="836325"/>
      </dsp:txXfrm>
    </dsp:sp>
    <dsp:sp modelId="{127E743A-89A5-44D1-BC51-92D5C96DDC64}">
      <dsp:nvSpPr>
        <dsp:cNvPr id="0" name=""/>
        <dsp:cNvSpPr/>
      </dsp:nvSpPr>
      <dsp:spPr>
        <a:xfrm>
          <a:off x="365760" y="3354724"/>
          <a:ext cx="5120640" cy="26568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Scripts</a:t>
          </a:r>
        </a:p>
      </dsp:txBody>
      <dsp:txXfrm>
        <a:off x="365760" y="3354724"/>
        <a:ext cx="5120640" cy="26568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1149"/>
          <a:ext cx="7315200" cy="1443487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81229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Allows a user to store data that can be used as input in a Transact-SQL statement.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1149"/>
        <a:ext cx="7315200" cy="1443487"/>
      </dsp:txXfrm>
    </dsp:sp>
    <dsp:sp modelId="{D8815EEF-E9C4-475D-A970-0FBE57B256A3}">
      <dsp:nvSpPr>
        <dsp:cNvPr id="0" name=""/>
        <dsp:cNvSpPr/>
      </dsp:nvSpPr>
      <dsp:spPr>
        <a:xfrm>
          <a:off x="365760" y="0"/>
          <a:ext cx="5120640" cy="50712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Variables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0"/>
        <a:ext cx="5120640" cy="507127"/>
      </dsp:txXfrm>
    </dsp:sp>
    <dsp:sp modelId="{8DC4B880-6737-41E9-958C-8E33EF46D5F8}">
      <dsp:nvSpPr>
        <dsp:cNvPr id="0" name=""/>
        <dsp:cNvSpPr/>
      </dsp:nvSpPr>
      <dsp:spPr>
        <a:xfrm>
          <a:off x="0" y="1704789"/>
          <a:ext cx="7315200" cy="1197787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81229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used for including conditional constructs in Transact-SQL.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704789"/>
        <a:ext cx="7315200" cy="1197787"/>
      </dsp:txXfrm>
    </dsp:sp>
    <dsp:sp modelId="{5395A427-A60F-4F4F-969D-04AC2D0CFDEB}">
      <dsp:nvSpPr>
        <dsp:cNvPr id="0" name=""/>
        <dsp:cNvSpPr/>
      </dsp:nvSpPr>
      <dsp:spPr>
        <a:xfrm>
          <a:off x="365760" y="1675236"/>
          <a:ext cx="5120640" cy="605193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Control-of-flow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675236"/>
        <a:ext cx="5120640" cy="605193"/>
      </dsp:txXfrm>
    </dsp:sp>
    <dsp:sp modelId="{97F985D8-35BA-410A-8120-F008FF720B1B}">
      <dsp:nvSpPr>
        <dsp:cNvPr id="0" name=""/>
        <dsp:cNvSpPr/>
      </dsp:nvSpPr>
      <dsp:spPr>
        <a:xfrm>
          <a:off x="0" y="3107363"/>
          <a:ext cx="7315200" cy="1443487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81229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mechanism that is used for handling errors and provides information to the users about the error occurred.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107363"/>
        <a:ext cx="7315200" cy="1443487"/>
      </dsp:txXfrm>
    </dsp:sp>
    <dsp:sp modelId="{0900D408-9ABA-4692-8B4E-25FD2FEDE3F7}">
      <dsp:nvSpPr>
        <dsp:cNvPr id="0" name=""/>
        <dsp:cNvSpPr/>
      </dsp:nvSpPr>
      <dsp:spPr>
        <a:xfrm>
          <a:off x="365760" y="3113177"/>
          <a:ext cx="5120640" cy="569826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Error Handling</a:t>
          </a:r>
        </a:p>
      </dsp:txBody>
      <dsp:txXfrm>
        <a:off x="365760" y="3113177"/>
        <a:ext cx="5120640" cy="56982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F2A4E35-31BB-4A84-ABE9-6257A2C08A17}">
      <dsp:nvSpPr>
        <dsp:cNvPr id="0" name=""/>
        <dsp:cNvSpPr/>
      </dsp:nvSpPr>
      <dsp:spPr>
        <a:xfrm>
          <a:off x="1676396" y="1401104"/>
          <a:ext cx="1295407" cy="93569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SET</a:t>
          </a:r>
          <a:endParaRPr lang="en-US" sz="1600" kern="1200" dirty="0">
            <a:latin typeface="Courier New" pitchFamily="49" charset="0"/>
            <a:cs typeface="Courier New" pitchFamily="49" charset="0"/>
          </a:endParaRPr>
        </a:p>
      </dsp:txBody>
      <dsp:txXfrm>
        <a:off x="1676396" y="1401104"/>
        <a:ext cx="1295407" cy="935695"/>
      </dsp:txXfrm>
    </dsp:sp>
    <dsp:sp modelId="{9109598A-9C5B-46B1-AA7B-93EDC37D4477}">
      <dsp:nvSpPr>
        <dsp:cNvPr id="0" name=""/>
        <dsp:cNvSpPr/>
      </dsp:nvSpPr>
      <dsp:spPr>
        <a:xfrm rot="12934881">
          <a:off x="571625" y="1243957"/>
          <a:ext cx="1354633" cy="387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39DEBE-064A-4821-9ECE-B68E8CAB933D}">
      <dsp:nvSpPr>
        <dsp:cNvPr id="0" name=""/>
        <dsp:cNvSpPr/>
      </dsp:nvSpPr>
      <dsp:spPr>
        <a:xfrm>
          <a:off x="-238573" y="24764"/>
          <a:ext cx="1873322" cy="1361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Assigns only one variable at a time</a:t>
          </a:r>
          <a:endParaRPr lang="en-US" sz="1400" kern="1200" dirty="0"/>
        </a:p>
      </dsp:txBody>
      <dsp:txXfrm>
        <a:off x="-238573" y="24764"/>
        <a:ext cx="1873322" cy="1361754"/>
      </dsp:txXfrm>
    </dsp:sp>
    <dsp:sp modelId="{2BBB0EF2-08F1-45FE-9562-85A79B4980AA}">
      <dsp:nvSpPr>
        <dsp:cNvPr id="0" name=""/>
        <dsp:cNvSpPr/>
      </dsp:nvSpPr>
      <dsp:spPr>
        <a:xfrm rot="19465119">
          <a:off x="2696934" y="1243957"/>
          <a:ext cx="1354633" cy="387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E9A6D5-6B0F-4236-8868-538761AA3203}">
      <dsp:nvSpPr>
        <dsp:cNvPr id="0" name=""/>
        <dsp:cNvSpPr/>
      </dsp:nvSpPr>
      <dsp:spPr>
        <a:xfrm>
          <a:off x="3013451" y="24764"/>
          <a:ext cx="1873322" cy="1361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Assigns a scalar value when assigning from a query. It raises an error and does not work if the query returns multiple values/rows</a:t>
          </a:r>
          <a:endParaRPr lang="en-US" sz="1400" kern="1200" dirty="0"/>
        </a:p>
      </dsp:txBody>
      <dsp:txXfrm>
        <a:off x="3013451" y="24764"/>
        <a:ext cx="1873322" cy="136175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F2A4E35-31BB-4A84-ABE9-6257A2C08A17}">
      <dsp:nvSpPr>
        <dsp:cNvPr id="0" name=""/>
        <dsp:cNvSpPr/>
      </dsp:nvSpPr>
      <dsp:spPr>
        <a:xfrm>
          <a:off x="1752601" y="1401104"/>
          <a:ext cx="1142997" cy="93569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ourier New" pitchFamily="49" charset="0"/>
              <a:cs typeface="Courier New" pitchFamily="49" charset="0"/>
            </a:rPr>
            <a:t>SELECT</a:t>
          </a:r>
          <a:endParaRPr lang="en-US" sz="1700" kern="1200" dirty="0">
            <a:latin typeface="Courier New" pitchFamily="49" charset="0"/>
            <a:cs typeface="Courier New" pitchFamily="49" charset="0"/>
          </a:endParaRPr>
        </a:p>
      </dsp:txBody>
      <dsp:txXfrm>
        <a:off x="1752601" y="1401104"/>
        <a:ext cx="1142997" cy="935695"/>
      </dsp:txXfrm>
    </dsp:sp>
    <dsp:sp modelId="{9109598A-9C5B-46B1-AA7B-93EDC37D4477}">
      <dsp:nvSpPr>
        <dsp:cNvPr id="0" name=""/>
        <dsp:cNvSpPr/>
      </dsp:nvSpPr>
      <dsp:spPr>
        <a:xfrm rot="12934881">
          <a:off x="568386" y="1254051"/>
          <a:ext cx="1389329" cy="387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39DEBE-064A-4821-9ECE-B68E8CAB933D}">
      <dsp:nvSpPr>
        <dsp:cNvPr id="0" name=""/>
        <dsp:cNvSpPr/>
      </dsp:nvSpPr>
      <dsp:spPr>
        <a:xfrm>
          <a:off x="-238573" y="24764"/>
          <a:ext cx="1873322" cy="1361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Can make multiple assignments at once</a:t>
          </a:r>
          <a:endParaRPr lang="en-US" sz="1400" kern="1200" dirty="0"/>
        </a:p>
      </dsp:txBody>
      <dsp:txXfrm>
        <a:off x="-238573" y="24764"/>
        <a:ext cx="1873322" cy="1361754"/>
      </dsp:txXfrm>
    </dsp:sp>
    <dsp:sp modelId="{2BBB0EF2-08F1-45FE-9562-85A79B4980AA}">
      <dsp:nvSpPr>
        <dsp:cNvPr id="0" name=""/>
        <dsp:cNvSpPr/>
      </dsp:nvSpPr>
      <dsp:spPr>
        <a:xfrm rot="19465119">
          <a:off x="2664837" y="1254051"/>
          <a:ext cx="1389329" cy="387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E9A6D5-6B0F-4236-8868-538761AA3203}">
      <dsp:nvSpPr>
        <dsp:cNvPr id="0" name=""/>
        <dsp:cNvSpPr/>
      </dsp:nvSpPr>
      <dsp:spPr>
        <a:xfrm>
          <a:off x="3013451" y="24764"/>
          <a:ext cx="1873322" cy="13617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Assigns one of the returned values to the variable and the user will not even know that multiple values were returned</a:t>
          </a:r>
          <a:endParaRPr lang="en-US" sz="1400" kern="1200" dirty="0"/>
        </a:p>
      </dsp:txBody>
      <dsp:txXfrm>
        <a:off x="3013451" y="24764"/>
        <a:ext cx="1873322" cy="136175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62471"/>
          <a:ext cx="7315200" cy="22601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2898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does not allow the users to perform the following actions: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Modify a scalar-valued function to a table-valued function.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Modify an inline function to a multi-statement function.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Modify a Transact-SQL to a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CLR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function.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62471"/>
        <a:ext cx="7315200" cy="2260125"/>
      </dsp:txXfrm>
    </dsp:sp>
    <dsp:sp modelId="{D8815EEF-E9C4-475D-A970-0FBE57B256A3}">
      <dsp:nvSpPr>
        <dsp:cNvPr id="0" name=""/>
        <dsp:cNvSpPr/>
      </dsp:nvSpPr>
      <dsp:spPr>
        <a:xfrm>
          <a:off x="365760" y="17007"/>
          <a:ext cx="5120640" cy="66206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Limitations and Restrictions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7007"/>
        <a:ext cx="5120640" cy="662064"/>
      </dsp:txXfrm>
    </dsp:sp>
    <dsp:sp modelId="{8DC4B880-6737-41E9-958C-8E33EF46D5F8}">
      <dsp:nvSpPr>
        <dsp:cNvPr id="0" name=""/>
        <dsp:cNvSpPr/>
      </dsp:nvSpPr>
      <dsp:spPr>
        <a:xfrm>
          <a:off x="0" y="2797479"/>
          <a:ext cx="7315200" cy="1681312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2898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permission is required on the schema or the function.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If the function specifies a user-defined type, then it requires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EXECUTE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permission on the type.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797479"/>
        <a:ext cx="7315200" cy="1681312"/>
      </dsp:txXfrm>
    </dsp:sp>
    <dsp:sp modelId="{5395A427-A60F-4F4F-969D-04AC2D0CFDEB}">
      <dsp:nvSpPr>
        <dsp:cNvPr id="0" name=""/>
        <dsp:cNvSpPr/>
      </dsp:nvSpPr>
      <dsp:spPr>
        <a:xfrm>
          <a:off x="365760" y="2611596"/>
          <a:ext cx="5120640" cy="702483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Permissions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2611596"/>
        <a:ext cx="5120640" cy="702483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37769"/>
          <a:ext cx="7315200" cy="48825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64566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Users can also modify user-defined functions using SSMS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To modify the user-defined function using SSMS, perform the following steps: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Click the plus (+) symbol beside the database that contains the function to be modified.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Click the plus (+) symbol next to the Programmability folder.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Click the plus (+) symbol next to the folder, which contains the function to be modified.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Right-click the function to be modified and then, select Modify. The code for the function appears in a query editor window.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In the query editor window, make the required changes to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 body.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Click Execute on the toolbar to execute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statement.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37769"/>
        <a:ext cx="7315200" cy="4882500"/>
      </dsp:txXfrm>
    </dsp:sp>
    <dsp:sp modelId="{D8815EEF-E9C4-475D-A970-0FBE57B256A3}">
      <dsp:nvSpPr>
        <dsp:cNvPr id="0" name=""/>
        <dsp:cNvSpPr/>
      </dsp:nvSpPr>
      <dsp:spPr>
        <a:xfrm>
          <a:off x="365760" y="8930"/>
          <a:ext cx="5882642" cy="5863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Modifying a User-defined function using SSMS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8930"/>
        <a:ext cx="5882642" cy="586399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44679"/>
          <a:ext cx="7315200" cy="30523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08152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To modify the user-defined function using Transact-SQL, perform the following steps: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In the Object Explorer, connect to the Database Engine instance.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On the Standard bar, click New Query.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Type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code in the Query Editor.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Click Execute on the toolbar to execute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 FUNCTION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44679"/>
        <a:ext cx="7315200" cy="3052350"/>
      </dsp:txXfrm>
    </dsp:sp>
    <dsp:sp modelId="{D8815EEF-E9C4-475D-A970-0FBE57B256A3}">
      <dsp:nvSpPr>
        <dsp:cNvPr id="0" name=""/>
        <dsp:cNvSpPr/>
      </dsp:nvSpPr>
      <dsp:spPr>
        <a:xfrm>
          <a:off x="381001" y="0"/>
          <a:ext cx="5120640" cy="643148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Modifying a User-defined function using Transact-SQL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81001" y="0"/>
        <a:ext cx="5120640" cy="64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4/3/2013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4/3/2013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13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905000" y="3810000"/>
            <a:ext cx="533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Programming Transact-SQL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Programming Transact-SQL / Session 13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Transact-SQL Batches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219200"/>
            <a:ext cx="8153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(N'Metropolitan Sports Supply')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(N'Aerobic Exercise Company')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(N'Associated Bikes')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(N'Exemplary Cycles')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Id_Num, Company_Name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dbo. Company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ORDER BY Company_Name ASC;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COMMIT;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 1-8</a:t>
            </a:r>
            <a:endParaRPr lang="en-US" dirty="0"/>
          </a:p>
        </p:txBody>
      </p: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0" y="1371600"/>
            <a:ext cx="3810000" cy="20574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Variables allow users to store data for using as input in a Transact-SQL statement.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Explosion 1 17"/>
          <p:cNvSpPr/>
          <p:nvPr/>
        </p:nvSpPr>
        <p:spPr>
          <a:xfrm>
            <a:off x="4648200" y="2362200"/>
            <a:ext cx="4267200" cy="22860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Users can use variables in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600" dirty="0" smtClean="0"/>
              <a:t> clause, and write the logic to store the variables with the appropriate data.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609600" y="3962400"/>
            <a:ext cx="5105400" cy="2286000"/>
          </a:xfrm>
          <a:prstGeom prst="irregularSeal1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SQL Server provides the 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DECLARE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statements to set and declare local variables.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</a:t>
            </a:r>
            <a:r>
              <a:rPr sz="2400" dirty="0" smtClean="0"/>
              <a:t> </a:t>
            </a:r>
            <a:r>
              <a:rPr dirty="0" smtClean="0"/>
              <a:t>2-8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9144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DECLARE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: Variables are assigned values by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and are initialized with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values if the user has not provided a value at the time of the declaration.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2856297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{{ @local_variable [AS] data_type } | [ = value ] 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249674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16474"/>
            <a:ext cx="7848600" cy="1689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@local_variable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variables and begins with </a:t>
            </a:r>
            <a:r>
              <a:rPr lang="en-US" sz="1600" dirty="0" smtClean="0">
                <a:cs typeface="Courier New" pitchFamily="49" charset="0"/>
              </a:rPr>
              <a:t>@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sign.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data_type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data type. A variable cannot be of </a:t>
            </a:r>
            <a:r>
              <a:rPr lang="en-US" sz="1600" dirty="0" smtClean="0">
                <a:cs typeface="Courier New" pitchFamily="49" charset="0"/>
              </a:rPr>
              <a:t>image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600" dirty="0" smtClean="0">
                <a:cs typeface="Courier New" pitchFamily="49" charset="0"/>
              </a:rPr>
              <a:t>text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600" dirty="0" smtClean="0">
                <a:cs typeface="Courier New" pitchFamily="49" charset="0"/>
              </a:rPr>
              <a:t>ntext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data type.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=value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Assigns an inline value to a variable. The value can be an expression or a constant value. The value should match with the variable declaration type or it should be implicitly converted to that type.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 </a:t>
            </a:r>
            <a:r>
              <a:rPr lang="en-US" dirty="0" smtClean="0"/>
              <a:t>3-8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use of a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local variable to retrieve contact information for the last names starting with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Man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52600"/>
            <a:ext cx="76962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@find varchar(30) = 'Man%';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p.LastName, p.FirstName, ph.PhoneNumber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Person.Person AS p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JOIN Person.PersonPhone AS ph ON p.BusinessEntityID = ph.BusinessEntityID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LastName LIKE @find;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37338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705225"/>
            <a:ext cx="6827837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</a:t>
            </a:r>
            <a:r>
              <a:rPr sz="2400" dirty="0" smtClean="0"/>
              <a:t> </a:t>
            </a:r>
            <a:r>
              <a:rPr dirty="0" smtClean="0"/>
              <a:t>4-8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9144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: statement sets the local variable created by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DECLARE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to the specified value.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2856297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@local_variable = { expression}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|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@local_variable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{+= | -= | *= | /= | %= | &amp;= | ^= | |= } expression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249674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4459474"/>
            <a:ext cx="7848600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@local_variable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variables and begins with </a:t>
            </a:r>
            <a:r>
              <a:rPr lang="en-US" sz="1600" dirty="0" smtClean="0">
                <a:cs typeface="Courier New" pitchFamily="49" charset="0"/>
              </a:rPr>
              <a:t>@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sign.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=: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Assigns the value on the right-hand side to the variable on the left-hand side</a:t>
            </a:r>
            <a:r>
              <a:rPr lang="en-US" sz="1600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{= | += | -= | *= | /= | %= | &amp;= | ^= | |= }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compound assignment operators.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expression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any valid expression which can even include a scalar subquery.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 </a:t>
            </a:r>
            <a:r>
              <a:rPr lang="en-US" dirty="0" smtClean="0"/>
              <a:t>5-8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assign a string value to a variable: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52600"/>
            <a:ext cx="76962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@myvar char(20);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@myvar = 'This is a test';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</a:t>
            </a:r>
            <a:r>
              <a:rPr sz="2400" dirty="0" smtClean="0"/>
              <a:t> </a:t>
            </a:r>
            <a:r>
              <a:rPr lang="en-US" dirty="0" smtClean="0"/>
              <a:t>6-8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9144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: statement indicates that the specified local variable that was created using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DECLARE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should be set to the given expression.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2856297"/>
            <a:ext cx="81534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{ @local_variable { = | += | -= | *= | /= | %= | &amp;= | ^= | |= } expression } [ ,...n ] [ ; 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249674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657600"/>
            <a:ext cx="7848600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@local_variable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variables and begins with </a:t>
            </a:r>
            <a:r>
              <a:rPr lang="en-US" sz="1600" dirty="0" smtClean="0">
                <a:cs typeface="Courier New" pitchFamily="49" charset="0"/>
              </a:rPr>
              <a:t>@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sign.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=: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Assigns the value on the right-hand side to the variable on the left-hand side.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{= | += | -= | *= | /= | %= | &amp;= | ^= | |= }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compound assignment operators.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expression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any valid expression which can even include a scalar subquery.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 </a:t>
            </a:r>
            <a:r>
              <a:rPr lang="en-US" dirty="0" smtClean="0"/>
              <a:t>7-8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SELECT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return a single value: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52600"/>
            <a:ext cx="76962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 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@var1 nvarchar(30);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@var1 = 'Unnamed Company';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@var1 = 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Sales.Store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BusinessEntityID = 10;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@var1 AS 'Company Name';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37338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962400"/>
            <a:ext cx="32480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Variables 8-8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1219200"/>
          <a:ext cx="46482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4038600" y="3429000"/>
          <a:ext cx="46482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Wave 6"/>
          <p:cNvSpPr/>
          <p:nvPr/>
        </p:nvSpPr>
        <p:spPr>
          <a:xfrm>
            <a:off x="228600" y="5562600"/>
            <a:ext cx="8534400" cy="1066800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To assign variables, it is recommended to use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SET @local_variable</a:t>
            </a:r>
            <a:r>
              <a:rPr lang="en-US" sz="1600" dirty="0" smtClean="0">
                <a:solidFill>
                  <a:schemeClr val="tx1"/>
                </a:solidFill>
              </a:rPr>
              <a:t> instead of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@local_variable</a:t>
            </a:r>
            <a:r>
              <a:rPr lang="en-US" sz="1600" dirty="0" smtClean="0">
                <a:solidFill>
                  <a:schemeClr val="tx1"/>
                </a:solidFill>
              </a:rPr>
              <a:t>	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1-6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database objects that serve the following purposes: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31242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synonym is a part of schema, and like other schema objects, the synonym name must be unique.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057400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They offer another name for a different database object, also called as the base object, which may exist on a remote or local server.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They present a layer of abstraction that guards a client application from the modifications made to the location and the name of the base object. 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39624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the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 objects for which the users can create synonyms.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4419600"/>
            <a:ext cx="313275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an overview of Transact-SQL programming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Transact-SQL programming elements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program flow statements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various Transact-SQL functions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create and alter user-defined functions (UDFs)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creation of windows with OVER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window functions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2-6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0" y="1600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want to create a synonym and have a default schema that is not owned by them.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381000" y="2590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They can qualify the synonym name with the schema name that they actually own.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1000" y="3581400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Granting Permissions on Synonyms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Synonyms and Schemas </a:t>
            </a:r>
          </a:p>
        </p:txBody>
      </p:sp>
      <p:grpSp>
        <p:nvGrpSpPr>
          <p:cNvPr id="18" name="Group 12"/>
          <p:cNvGrpSpPr/>
          <p:nvPr/>
        </p:nvGrpSpPr>
        <p:grpSpPr>
          <a:xfrm>
            <a:off x="381000" y="4114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9" name="Rounded Rectangle 18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Only members of the roles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db_owner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db_ddladmin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or synonym owners are allowed to grant permissions on a synonym.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Group 8"/>
          <p:cNvGrpSpPr/>
          <p:nvPr/>
        </p:nvGrpSpPr>
        <p:grpSpPr>
          <a:xfrm>
            <a:off x="381000" y="5105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2" name="Rounded Rectangle 2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can deny, grant, or revoke all or any of the permissions on a synonym.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3-6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0" y="1524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can work with synonyms in SQL Server 2012 using either Transact-SQL or SSMS.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381000" y="2438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To create a synonym using SSMS, perform the following steps: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1000" y="34290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Object Explorer, expand the database where you want to create a new synonym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Select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Synonyms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folder, right-click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then, click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New Synonym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…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New Synonym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dialog box, provide the following information: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Working with Synonyms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4556373"/>
            <a:ext cx="78486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Synonym 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new name for the object.</a:t>
            </a:r>
          </a:p>
          <a:p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Synonym schema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new name for the schema object.</a:t>
            </a:r>
          </a:p>
          <a:p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Server 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server to be connected. </a:t>
            </a:r>
          </a:p>
          <a:p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Database 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database name to connect the object. </a:t>
            </a:r>
          </a:p>
          <a:p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Schema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schema that owns the object.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4-6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381000" y="1447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To create a synonym using Transact-SQL, perform the following steps: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1000" y="2362200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Connect to the Database Engine.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New 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the Standard bar.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Write the query to create the synonym in the query window.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Click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Execute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toolbar to complete creation of the synonym.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5-6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133362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SYNONYM [ schema_name_1. ] synonym_name FOR &lt;object&gt;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&lt;object&gt; :: =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    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 server_name.[ database_name ] . [ schema_name_2 ].| database_name . [ schema_name_2 ].| schema_name_2. ] object_name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}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3400" y="1526739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62000" y="3870877"/>
            <a:ext cx="7848600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schema_name_1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states that the schema in which the synonym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synonym_name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new synonym name.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server_name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server name where the base object is located.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database_name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database name where the base object is located.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schema_name_2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schema name of the base object.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object_name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base object name, which is referenced by the synonym.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Synonyms 6-6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synonym from an existing table: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526500"/>
            <a:ext cx="80772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tempdb;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SYNONYM MyAddressType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AdventureWorks2012.Person.AddressType;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Program Flow Statements 1-8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668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Different types of program flow statements and functions supported by </a:t>
              </a:r>
              <a:br>
                <a:rPr lang="en-US" sz="1800" dirty="0" smtClean="0">
                  <a:latin typeface="Calibri" pitchFamily="34" charset="0"/>
                  <a:cs typeface="Calibri" pitchFamily="34" charset="0"/>
                </a:rPr>
              </a:b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1000" y="1828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Transact-SQL Control-of-Flow language </a:t>
            </a:r>
          </a:p>
        </p:txBody>
      </p:sp>
      <p:sp>
        <p:nvSpPr>
          <p:cNvPr id="13" name="Explosion 1 12"/>
          <p:cNvSpPr/>
          <p:nvPr/>
        </p:nvSpPr>
        <p:spPr>
          <a:xfrm>
            <a:off x="0" y="2057400"/>
            <a:ext cx="4876800" cy="29718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Determines the execution flow of Transact-SQL statements, statement blocks, user-defined functions, and stored procedures.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Explosion 1 13"/>
          <p:cNvSpPr/>
          <p:nvPr/>
        </p:nvSpPr>
        <p:spPr>
          <a:xfrm>
            <a:off x="4724400" y="1676400"/>
            <a:ext cx="4038600" cy="23622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Transact-SQL statements are executed sequentially, in the order they occur.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3200400" y="3962400"/>
            <a:ext cx="5486400" cy="2819400"/>
          </a:xfrm>
          <a:prstGeom prst="irregularSeal1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statements to be executed in a particular order, to be related to each other, and made interdependent using constructs similar to programming language</a:t>
            </a:r>
            <a:r>
              <a:rPr lang="en-US" sz="1600" dirty="0" smtClean="0"/>
              <a:t>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Program Flow Statements 2-8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some of the Transact-SQL control-of-flow language keywords: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8388" y="1781175"/>
            <a:ext cx="44672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Program Flow Statements 3-8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128456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BEGIN…END statements surround a series of Transact-SQL statements so that a group of Transact-SQL statements is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5800" y="2652457"/>
            <a:ext cx="8153400" cy="1277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BEGIN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 sql_statement | statement_block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END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85800" y="3988070"/>
            <a:ext cx="784860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{sql_statement| statement_block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}: Is any valid Transact-SQL statement that is defined using a statement block.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Program Flow Statements 4-8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use of </a:t>
            </a:r>
            <a:r>
              <a:rPr lang="en-US" sz="1800" dirty="0" smtClean="0">
                <a:cs typeface="Courier New" pitchFamily="49" charset="0"/>
              </a:rPr>
              <a:t>BEGIN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END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76400"/>
            <a:ext cx="815340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@@TRANCOUNT = 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FirstName, </a:t>
            </a:r>
            <a:r>
              <a:rPr lang="en-US" dirty="0" err="1" smtClean="0">
                <a:cs typeface="Courier New" pitchFamily="49" charset="0"/>
              </a:rPr>
              <a:t>MiddleName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Person.Person WHERE LastName = 'Andy';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</a:t>
            </a:r>
            <a:r>
              <a:rPr lang="en-US" dirty="0" err="1" smtClean="0">
                <a:cs typeface="Courier New" pitchFamily="49" charset="0"/>
              </a:rPr>
              <a:t>N'Rolling</a:t>
            </a:r>
            <a:r>
              <a:rPr lang="en-US" dirty="0" smtClean="0">
                <a:cs typeface="Courier New" pitchFamily="49" charset="0"/>
              </a:rPr>
              <a:t> back the transaction two times would cause an error.';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</a:t>
            </a:r>
            <a:r>
              <a:rPr lang="en-US" dirty="0" err="1" smtClean="0">
                <a:cs typeface="Courier New" pitchFamily="49" charset="0"/>
              </a:rPr>
              <a:t>N'Rolled</a:t>
            </a:r>
            <a:r>
              <a:rPr lang="en-US" dirty="0" smtClean="0">
                <a:cs typeface="Courier New" pitchFamily="49" charset="0"/>
              </a:rPr>
              <a:t> back the transaction.';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3400" y="5618447"/>
            <a:ext cx="82296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635000" lvl="1"/>
            <a:r>
              <a:rPr lang="en-US" sz="1800" dirty="0" err="1" smtClean="0">
                <a:cs typeface="Courier New" pitchFamily="49" charset="0"/>
              </a:rPr>
              <a:t>Boolean_expression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expression that returns </a:t>
            </a:r>
            <a:r>
              <a:rPr lang="en-US" sz="1800" dirty="0" smtClean="0">
                <a:cs typeface="Courier New" pitchFamily="49" charset="0"/>
              </a:rPr>
              <a:t>TRUE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FALSE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Program Flow Statements 5-8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87512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IF…ELSE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enforces a condition on the execution of a Transact-SQL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4308144"/>
            <a:ext cx="8153400" cy="1293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Boolean_expression</a:t>
            </a:r>
            <a:endParaRPr lang="en-US" dirty="0" smtClean="0"/>
          </a:p>
          <a:p>
            <a:r>
              <a:rPr lang="en-US" dirty="0" smtClean="0"/>
              <a:t>     </a:t>
            </a:r>
          </a:p>
          <a:p>
            <a:r>
              <a:rPr lang="en-US" dirty="0" smtClean="0"/>
              <a:t>{ sql_statement | statement_block }</a:t>
            </a:r>
          </a:p>
          <a:p>
            <a:r>
              <a:rPr lang="en-US" dirty="0" smtClean="0"/>
              <a:t>[ ELSE</a:t>
            </a:r>
          </a:p>
          <a:p>
            <a:r>
              <a:rPr lang="en-US" dirty="0" smtClean="0"/>
              <a:t>{ sql_statement | statement_block } ]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3761096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grpSp>
        <p:nvGrpSpPr>
          <p:cNvPr id="11" name="Group 21"/>
          <p:cNvGrpSpPr/>
          <p:nvPr/>
        </p:nvGrpSpPr>
        <p:grpSpPr>
          <a:xfrm>
            <a:off x="457200" y="1940256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statement is followed with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and the condition executes only if the condition is satisfied and returns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21"/>
          <p:cNvGrpSpPr/>
          <p:nvPr/>
        </p:nvGrpSpPr>
        <p:grpSpPr>
          <a:xfrm>
            <a:off x="457200" y="2854656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ELSE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is an optional Transact-SQL statement that executes only when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condition is not satisfied and returns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FALSE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Transact-SQL programming is: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procedural language extension to SQL.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extended by adding the subroutines and programming structures similar to high-level languages.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Transact-SQL programming also has rules and syntax that control and enable programming statements to work together.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Users can control the flow of programs by using conditional statements such as </a:t>
            </a:r>
            <a:r>
              <a:rPr lang="en-US" sz="1600" dirty="0" smtClean="0">
                <a:cs typeface="Courier New" pitchFamily="49" charset="0"/>
              </a:rPr>
              <a:t>IF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loops such as </a:t>
            </a:r>
            <a:r>
              <a:rPr lang="en-US" sz="1600" dirty="0" smtClean="0">
                <a:cs typeface="Courier New" pitchFamily="49" charset="0"/>
              </a:rPr>
              <a:t>WHILE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Program Flow Statements 6-8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008525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use of </a:t>
            </a:r>
            <a:r>
              <a:rPr lang="en-US" sz="1800" dirty="0" smtClean="0">
                <a:cs typeface="Courier New" pitchFamily="49" charset="0"/>
              </a:rPr>
              <a:t>IF…ELSE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606457"/>
            <a:ext cx="815340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</a:t>
            </a:r>
            <a:r>
              <a:rPr lang="en-US" dirty="0" err="1" smtClean="0">
                <a:cs typeface="Courier New" pitchFamily="49" charset="0"/>
              </a:rPr>
              <a:t>ListPrice</a:t>
            </a:r>
            <a:r>
              <a:rPr lang="en-US" dirty="0" smtClean="0">
                <a:cs typeface="Courier New" pitchFamily="49" charset="0"/>
              </a:rPr>
              <a:t> money;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@</a:t>
            </a:r>
            <a:r>
              <a:rPr lang="en-US" dirty="0" err="1" smtClean="0">
                <a:cs typeface="Courier New" pitchFamily="49" charset="0"/>
              </a:rPr>
              <a:t>ListPrice</a:t>
            </a:r>
            <a:r>
              <a:rPr lang="en-US" dirty="0" smtClean="0">
                <a:cs typeface="Courier New" pitchFamily="49" charset="0"/>
              </a:rPr>
              <a:t> = (SELECT MAX(</a:t>
            </a:r>
            <a:r>
              <a:rPr lang="en-US" dirty="0" err="1" smtClean="0">
                <a:cs typeface="Courier New" pitchFamily="49" charset="0"/>
              </a:rPr>
              <a:t>p.ListPrice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FROM </a:t>
            </a:r>
            <a:r>
              <a:rPr lang="en-US" dirty="0" err="1" smtClean="0">
                <a:cs typeface="Courier New" pitchFamily="49" charset="0"/>
              </a:rPr>
              <a:t>Production.Product</a:t>
            </a:r>
            <a:r>
              <a:rPr lang="en-US" dirty="0" smtClean="0">
                <a:cs typeface="Courier New" pitchFamily="49" charset="0"/>
              </a:rPr>
              <a:t> AS p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JOIN </a:t>
            </a:r>
            <a:r>
              <a:rPr lang="en-US" dirty="0" err="1" smtClean="0">
                <a:cs typeface="Courier New" pitchFamily="49" charset="0"/>
              </a:rPr>
              <a:t>Production.ProductSubcategory</a:t>
            </a:r>
            <a:r>
              <a:rPr lang="en-US" dirty="0" smtClean="0">
                <a:cs typeface="Courier New" pitchFamily="49" charset="0"/>
              </a:rPr>
              <a:t> AS 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ON </a:t>
            </a:r>
            <a:r>
              <a:rPr lang="en-US" dirty="0" err="1" smtClean="0">
                <a:cs typeface="Courier New" pitchFamily="49" charset="0"/>
              </a:rPr>
              <a:t>p.ProductSubcategoryID</a:t>
            </a:r>
            <a:r>
              <a:rPr lang="en-US" dirty="0" smtClean="0">
                <a:cs typeface="Courier New" pitchFamily="49" charset="0"/>
              </a:rPr>
              <a:t> = </a:t>
            </a:r>
            <a:r>
              <a:rPr lang="en-US" dirty="0" err="1" smtClean="0">
                <a:cs typeface="Courier New" pitchFamily="49" charset="0"/>
              </a:rPr>
              <a:t>s.ProductSubcategoryID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WHERE s.[Name] = 'Mountain Bikes');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  PRINT @</a:t>
            </a:r>
            <a:r>
              <a:rPr lang="en-US" dirty="0" err="1" smtClean="0">
                <a:cs typeface="Courier New" pitchFamily="49" charset="0"/>
              </a:rPr>
              <a:t>ListPrice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@</a:t>
            </a:r>
            <a:r>
              <a:rPr lang="en-US" dirty="0" err="1" smtClean="0">
                <a:cs typeface="Courier New" pitchFamily="49" charset="0"/>
              </a:rPr>
              <a:t>ListPrice</a:t>
            </a:r>
            <a:r>
              <a:rPr lang="en-US" dirty="0" smtClean="0">
                <a:cs typeface="Courier New" pitchFamily="49" charset="0"/>
              </a:rPr>
              <a:t> &lt;3000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'All the products in this category can be purchased for an amount less than 3000'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ELSE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'The prices for some products in this category exceed 3000'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1183829"/>
            <a:ext cx="8229600" cy="492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/>
            <a:r>
              <a:rPr lang="en-US" sz="1800" dirty="0" smtClean="0">
                <a:cs typeface="Courier New" pitchFamily="49" charset="0"/>
              </a:rPr>
              <a:t>{</a:t>
            </a:r>
            <a:r>
              <a:rPr lang="en-US" sz="1800" dirty="0" err="1" smtClean="0">
                <a:cs typeface="Courier New" pitchFamily="49" charset="0"/>
              </a:rPr>
              <a:t>sql_statement</a:t>
            </a:r>
            <a:r>
              <a:rPr lang="en-US" sz="1800" dirty="0" smtClean="0">
                <a:cs typeface="Courier New" pitchFamily="49" charset="0"/>
              </a:rPr>
              <a:t> | </a:t>
            </a:r>
            <a:r>
              <a:rPr lang="en-US" sz="1800" dirty="0" smtClean="0">
                <a:cs typeface="Courier New" pitchFamily="49" charset="0"/>
              </a:rPr>
              <a:t>statement_block}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any valid Transact-SQL statement that is defined using a statement block.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Program Flow Statements 7-8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87512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WHILE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statements specifies a condition for the repetitive execution of the statement block.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4308144"/>
            <a:ext cx="8153400" cy="5178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WHILE </a:t>
            </a:r>
            <a:r>
              <a:rPr lang="en-US" dirty="0" err="1" smtClean="0"/>
              <a:t>Boolean_expression</a:t>
            </a:r>
            <a:endParaRPr lang="en-US" dirty="0" smtClean="0"/>
          </a:p>
          <a:p>
            <a:r>
              <a:rPr lang="en-US" dirty="0" smtClean="0"/>
              <a:t> { sql_statement | statement_block | BREAK | CONTINUE }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3761096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4874871"/>
            <a:ext cx="8382000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err="1" smtClean="0">
                <a:cs typeface="Courier New" pitchFamily="49" charset="0"/>
              </a:rPr>
              <a:t>Boolean_expression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expression that returns </a:t>
            </a:r>
            <a:r>
              <a:rPr lang="en-US" sz="1600" dirty="0" smtClean="0">
                <a:cs typeface="Courier New" pitchFamily="49" charset="0"/>
              </a:rPr>
              <a:t>TRUE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cs typeface="Courier New" pitchFamily="49" charset="0"/>
              </a:rPr>
              <a:t>FALSE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value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{sql_statement| statement_block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}: Is any valid Transact-SQL statement that is defined using a statement block.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BREAK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Results in an exit from the innermost </a:t>
            </a:r>
            <a:r>
              <a:rPr lang="en-US" sz="1600" dirty="0" smtClean="0">
                <a:cs typeface="Courier New" pitchFamily="49" charset="0"/>
              </a:rPr>
              <a:t>WHILE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loop.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CONTINUE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Results in the </a:t>
            </a:r>
            <a:r>
              <a:rPr lang="en-US" sz="1600" dirty="0" smtClean="0">
                <a:cs typeface="Courier New" pitchFamily="49" charset="0"/>
              </a:rPr>
              <a:t>WHILE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loop being restarted. 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457200" y="1940256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Statements are executed repetitively as long as the specified condition is true.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457200" y="2854656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execution of statements in the WHILE loop can be controlled by using the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 BREAK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CONTINUE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Program Flow Statements 8-8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use of </a:t>
            </a:r>
            <a:r>
              <a:rPr lang="en-US" sz="1800" dirty="0" smtClean="0">
                <a:cs typeface="Courier New" pitchFamily="49" charset="0"/>
              </a:rPr>
              <a:t>WHILE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76400"/>
            <a:ext cx="81534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@flag int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@flag = 10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WHILE (@flag &lt;=95)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IF @flag%2 =0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 PRINT @flag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 SET @flag = @flag + 1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 CONTINUE;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Transact-SQL Functions 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functions that are commonly used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4800" y="2209800"/>
            <a:ext cx="822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Deterministic and non-deterministic functions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User-defined functions possess properties that define the capability of the SQL Server Database Engine.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 engine is used to index the result of a function through either computed columns that the function calls or the indexed views that reference the functions.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Deterministic functions return the same result every time they are called with a definite set of input values and specify the same state of the database.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Non-deterministic functions return different results every time they are called with specified set of input values even though the database that is accessed remains the same.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Every built-in function is deterministic or non-deterministic depending on how the function is implemented by SQL Server.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Transact-SQL Functions 2-5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9906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some deterministic and non-deterministic built-in functions: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3" y="1524000"/>
            <a:ext cx="7805737" cy="494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Transact-SQL Functions 3-5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990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some functions that are not always deterministic but you can use them in indexed views if they are given in a deterministic manner: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752600"/>
            <a:ext cx="5024437" cy="484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Transact-SQL Functions 4-5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11430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Calling Extended Stored Procedures from Functions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Functions calling extended stored procedures are non-deterministic because the extended stored procedures may result in side effects on the database.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While executing an extended stored procedure from a user-defined function, the user cannot assure that it will return a consistent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Therefore, the user-defined functions that create side effects on the database are not recommended.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150275"/>
            <a:ext cx="8229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Scalar-Valued Functions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Scalar-Valued Function (SVF) always returns an </a:t>
            </a:r>
            <a:r>
              <a:rPr lang="en-US" sz="1800" dirty="0" smtClean="0">
                <a:cs typeface="Courier New" pitchFamily="49" charset="0"/>
              </a:rPr>
              <a:t>int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bit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string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 type returned from and the input parameters of SVF can be of any data type except </a:t>
            </a:r>
            <a:r>
              <a:rPr lang="en-US" sz="1800" dirty="0" smtClean="0">
                <a:cs typeface="Courier New" pitchFamily="49" charset="0"/>
              </a:rPr>
              <a:t>text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ntext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image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cursor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cs typeface="Courier New" pitchFamily="49" charset="0"/>
              </a:rPr>
              <a:t>timestamp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inline scalar function has a single statement and no function body.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multi-statement scalar function encloses the function body in a </a:t>
            </a:r>
            <a:r>
              <a:rPr lang="en-US" sz="1800" dirty="0" smtClean="0">
                <a:cs typeface="Courier New" pitchFamily="49" charset="0"/>
              </a:rPr>
              <a:t>BEGIN...END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Transact-SQL Functions 5-5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1143000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Table-Valued Functions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Table-valued functions are user-defined functions that return a table.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Similar to an inline scalar function, an inline table-valued function has a single statement and no function body.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2976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creation of a table-valued function: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743200"/>
            <a:ext cx="8153400" cy="3841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 AdventureWorks2012;</a:t>
            </a:r>
          </a:p>
          <a:p>
            <a:r>
              <a:rPr lang="en-US" sz="1200" dirty="0" smtClean="0"/>
              <a:t>GO</a:t>
            </a:r>
          </a:p>
          <a:p>
            <a:r>
              <a:rPr lang="en-US" sz="1200" dirty="0" smtClean="0"/>
              <a:t>IF OBJECT_ID (</a:t>
            </a:r>
            <a:r>
              <a:rPr lang="en-US" sz="1200" dirty="0" err="1" smtClean="0"/>
              <a:t>N'Sales.ufn_CustDates</a:t>
            </a:r>
            <a:r>
              <a:rPr lang="en-US" sz="1200" dirty="0" smtClean="0"/>
              <a:t>', N'IF') IS NOT NULL </a:t>
            </a:r>
          </a:p>
          <a:p>
            <a:r>
              <a:rPr lang="en-US" sz="1200" dirty="0" smtClean="0"/>
              <a:t>  DROP FUNCTION </a:t>
            </a:r>
            <a:r>
              <a:rPr lang="en-US" sz="1200" dirty="0" err="1" smtClean="0"/>
              <a:t>Sales.ufn_ufn_CustDates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GO</a:t>
            </a:r>
          </a:p>
          <a:p>
            <a:r>
              <a:rPr lang="en-US" sz="1200" dirty="0" smtClean="0"/>
              <a:t>CREATE FUNCTION </a:t>
            </a:r>
            <a:r>
              <a:rPr lang="en-US" sz="1200" dirty="0" err="1" smtClean="0"/>
              <a:t>Sales.ufn_CustDates</a:t>
            </a:r>
            <a:r>
              <a:rPr lang="en-US" sz="1200" dirty="0" smtClean="0"/>
              <a:t> ()</a:t>
            </a:r>
          </a:p>
          <a:p>
            <a:r>
              <a:rPr lang="en-US" sz="1200" dirty="0" smtClean="0"/>
              <a:t>RETURNS TABLE</a:t>
            </a:r>
          </a:p>
          <a:p>
            <a:r>
              <a:rPr lang="en-US" sz="1200" dirty="0" smtClean="0"/>
              <a:t>AS</a:t>
            </a:r>
          </a:p>
          <a:p>
            <a:r>
              <a:rPr lang="en-US" sz="1200" dirty="0" smtClean="0"/>
              <a:t>RETURN </a:t>
            </a:r>
          </a:p>
          <a:p>
            <a:r>
              <a:rPr lang="en-US" sz="1200" dirty="0" smtClean="0"/>
              <a:t>( 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A.CustomerID</a:t>
            </a:r>
            <a:r>
              <a:rPr lang="en-US" sz="1200" dirty="0" smtClean="0"/>
              <a:t>, </a:t>
            </a:r>
            <a:r>
              <a:rPr lang="en-US" sz="1200" dirty="0" err="1" smtClean="0"/>
              <a:t>B.DueDate</a:t>
            </a:r>
            <a:r>
              <a:rPr lang="en-US" sz="1200" dirty="0" smtClean="0"/>
              <a:t>, </a:t>
            </a:r>
            <a:r>
              <a:rPr lang="en-US" sz="1200" dirty="0" err="1" smtClean="0"/>
              <a:t>B.ShipDate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FROM </a:t>
            </a:r>
            <a:r>
              <a:rPr lang="en-US" sz="1200" dirty="0" err="1" smtClean="0"/>
              <a:t>Sales.Customer</a:t>
            </a:r>
            <a:r>
              <a:rPr lang="en-US" sz="1200" dirty="0" smtClean="0"/>
              <a:t> A</a:t>
            </a:r>
          </a:p>
          <a:p>
            <a:r>
              <a:rPr lang="en-US" sz="1200" dirty="0" smtClean="0"/>
              <a:t>LEFT OUTER JOIN</a:t>
            </a:r>
          </a:p>
          <a:p>
            <a:r>
              <a:rPr lang="en-US" sz="1200" dirty="0" err="1" smtClean="0"/>
              <a:t>Sales.SalesOrderHeader</a:t>
            </a:r>
            <a:r>
              <a:rPr lang="en-US" sz="1200" dirty="0" smtClean="0"/>
              <a:t> B </a:t>
            </a:r>
          </a:p>
          <a:p>
            <a:r>
              <a:rPr lang="en-US" sz="1200" dirty="0" smtClean="0"/>
              <a:t>ON</a:t>
            </a:r>
          </a:p>
          <a:p>
            <a:r>
              <a:rPr lang="en-US" sz="1200" dirty="0" err="1" smtClean="0"/>
              <a:t>A.CustomerID</a:t>
            </a:r>
            <a:r>
              <a:rPr lang="en-US" sz="1200" dirty="0" smtClean="0"/>
              <a:t> = </a:t>
            </a:r>
            <a:r>
              <a:rPr lang="en-US" sz="1200" dirty="0" err="1" smtClean="0"/>
              <a:t>B.CustomerID</a:t>
            </a:r>
            <a:r>
              <a:rPr lang="en-US" sz="1200" dirty="0" smtClean="0"/>
              <a:t> AND YEAR(</a:t>
            </a:r>
            <a:r>
              <a:rPr lang="en-US" sz="1200" dirty="0" err="1" smtClean="0"/>
              <a:t>B.DueDate</a:t>
            </a:r>
            <a:r>
              <a:rPr lang="en-US" sz="1200" dirty="0" smtClean="0"/>
              <a:t>)&lt;2012</a:t>
            </a:r>
          </a:p>
          <a:p>
            <a:r>
              <a:rPr lang="en-US" sz="1200" dirty="0" smtClean="0"/>
              <a:t>);</a:t>
            </a:r>
            <a:endParaRPr lang="en-US" sz="1200" dirty="0" smtClean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Altering User-defined Functions </a:t>
            </a:r>
            <a:r>
              <a:rPr lang="en-US" dirty="0" smtClean="0"/>
              <a:t>1-3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838200" y="1371600"/>
          <a:ext cx="7315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Altering User-defined Functions </a:t>
            </a:r>
            <a:r>
              <a:rPr lang="en-US" dirty="0" smtClean="0"/>
              <a:t>2-3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838200" y="1143000"/>
          <a:ext cx="7315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Programming Elements </a:t>
            </a:r>
            <a:r>
              <a:rPr lang="en-US" dirty="0" smtClean="0"/>
              <a:t>1-2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066800"/>
            <a:ext cx="8153400" cy="5334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programming elements enable to perform various operations that cannot be done in a single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676400"/>
            <a:ext cx="8153400" cy="6096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can group several Transact-SQL statements together by using one of the following ways: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685800" y="2286000"/>
          <a:ext cx="7315200" cy="4384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Altering User-defined Functions </a:t>
            </a:r>
            <a:r>
              <a:rPr lang="en-US" dirty="0" smtClean="0"/>
              <a:t>3-3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838200" y="1143000"/>
          <a:ext cx="7315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3550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modifying a table-valued function: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88932"/>
            <a:ext cx="74676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[AdventureWorks2012]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ALTER FUNCTION [dbo].[</a:t>
            </a:r>
            <a:r>
              <a:rPr lang="en-US" dirty="0" err="1" smtClean="0">
                <a:cs typeface="Courier New" pitchFamily="49" charset="0"/>
              </a:rPr>
              <a:t>ufnGetAccountingEndDate</a:t>
            </a:r>
            <a:r>
              <a:rPr lang="en-US" dirty="0" smtClean="0">
                <a:cs typeface="Courier New" pitchFamily="49" charset="0"/>
              </a:rPr>
              <a:t>]()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RETURNS [</a:t>
            </a:r>
            <a:r>
              <a:rPr lang="en-US" dirty="0" err="1" smtClean="0">
                <a:cs typeface="Courier New" pitchFamily="49" charset="0"/>
              </a:rPr>
              <a:t>datetime</a:t>
            </a:r>
            <a:r>
              <a:rPr lang="en-US" dirty="0" smtClean="0">
                <a:cs typeface="Courier New" pitchFamily="49" charset="0"/>
              </a:rPr>
              <a:t>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RETURN DATEADD(millisecond, -2, CONVERT(</a:t>
            </a:r>
            <a:r>
              <a:rPr lang="en-US" dirty="0" err="1" smtClean="0">
                <a:cs typeface="Courier New" pitchFamily="49" charset="0"/>
              </a:rPr>
              <a:t>datetime</a:t>
            </a:r>
            <a:r>
              <a:rPr lang="en-US" dirty="0" smtClean="0">
                <a:cs typeface="Courier New" pitchFamily="49" charset="0"/>
              </a:rPr>
              <a:t>, '20040701', 112));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Creation of Windows with OVER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window function is a function that applies to a collection of rows.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21336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word 'window' is used to refer to the collection of rows that the function works 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3124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OVER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is used to define a window within a query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Windowing Components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793081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Partitioning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is a feature that limits the window of the recent calculation to only those rows from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that contains the same values in the partition columns as in the existing row.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three core components of creating windows with the </a:t>
            </a:r>
            <a:r>
              <a:rPr lang="en-US" sz="1800" dirty="0" smtClean="0">
                <a:cs typeface="Courier New" pitchFamily="49" charset="0"/>
              </a:rPr>
              <a:t>OVER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are as follows: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28194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use of the </a:t>
            </a:r>
            <a:r>
              <a:rPr lang="en-US" sz="1800" dirty="0" smtClean="0">
                <a:cs typeface="Courier New" pitchFamily="49" charset="0"/>
              </a:rPr>
              <a:t>PARTITION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OVER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clauses with aggregate functions: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3518118"/>
            <a:ext cx="81534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</a:t>
            </a:r>
            <a:r>
              <a:rPr lang="en-US" dirty="0" err="1" smtClean="0">
                <a:cs typeface="Courier New" pitchFamily="49" charset="0"/>
              </a:rPr>
              <a:t>SalesOrderID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cs typeface="Courier New" pitchFamily="49" charset="0"/>
              </a:rPr>
              <a:t>ProductID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cs typeface="Courier New" pitchFamily="49" charset="0"/>
              </a:rPr>
              <a:t>OrderQty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,SUM(</a:t>
            </a:r>
            <a:r>
              <a:rPr lang="en-US" dirty="0" err="1" smtClean="0">
                <a:cs typeface="Courier New" pitchFamily="49" charset="0"/>
              </a:rPr>
              <a:t>OrderQty</a:t>
            </a:r>
            <a:r>
              <a:rPr lang="en-US" dirty="0" smtClean="0">
                <a:cs typeface="Courier New" pitchFamily="49" charset="0"/>
              </a:rPr>
              <a:t>) OVER(PARTITION BY </a:t>
            </a:r>
            <a:r>
              <a:rPr lang="en-US" dirty="0" err="1" smtClean="0">
                <a:cs typeface="Courier New" pitchFamily="49" charset="0"/>
              </a:rPr>
              <a:t>SalesOrderID</a:t>
            </a:r>
            <a:r>
              <a:rPr lang="en-US" dirty="0" smtClean="0">
                <a:cs typeface="Courier New" pitchFamily="49" charset="0"/>
              </a:rPr>
              <a:t>) AS Total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,MAX(</a:t>
            </a:r>
            <a:r>
              <a:rPr lang="en-US" dirty="0" err="1" smtClean="0">
                <a:cs typeface="Courier New" pitchFamily="49" charset="0"/>
              </a:rPr>
              <a:t>OrderQty</a:t>
            </a:r>
            <a:r>
              <a:rPr lang="en-US" dirty="0" smtClean="0">
                <a:cs typeface="Courier New" pitchFamily="49" charset="0"/>
              </a:rPr>
              <a:t>) OVER(PARTITION BY </a:t>
            </a:r>
            <a:r>
              <a:rPr lang="en-US" dirty="0" err="1" smtClean="0">
                <a:cs typeface="Courier New" pitchFamily="49" charset="0"/>
              </a:rPr>
              <a:t>SalesOrderID</a:t>
            </a:r>
            <a:r>
              <a:rPr lang="en-US" dirty="0" smtClean="0">
                <a:cs typeface="Courier New" pitchFamily="49" charset="0"/>
              </a:rPr>
              <a:t>) AS </a:t>
            </a:r>
            <a:r>
              <a:rPr lang="en-US" dirty="0" err="1" smtClean="0">
                <a:cs typeface="Courier New" pitchFamily="49" charset="0"/>
              </a:rPr>
              <a:t>MaxOrderQty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Sales.SalesOrderDetail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</a:t>
            </a:r>
            <a:r>
              <a:rPr lang="en-US" dirty="0" err="1" smtClean="0">
                <a:cs typeface="Courier New" pitchFamily="49" charset="0"/>
              </a:rPr>
              <a:t>ProductId</a:t>
            </a:r>
            <a:r>
              <a:rPr lang="en-US" dirty="0" smtClean="0">
                <a:cs typeface="Courier New" pitchFamily="49" charset="0"/>
              </a:rPr>
              <a:t> IN(776, 773);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Windowing Components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19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Ordering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element defines the ordering for calculation in the partition. In SQL Server 2012, there is a support for the ordering element with aggregate functions.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000" y="2209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an example of the ordering element: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2667000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</a:t>
            </a:r>
            <a:r>
              <a:rPr lang="en-US" dirty="0" err="1" smtClean="0">
                <a:cs typeface="Courier New" pitchFamily="49" charset="0"/>
              </a:rPr>
              <a:t>CustomerID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cs typeface="Courier New" pitchFamily="49" charset="0"/>
              </a:rPr>
              <a:t>StoreID</a:t>
            </a:r>
            <a:r>
              <a:rPr lang="en-US" dirty="0" smtClean="0">
                <a:cs typeface="Courier New" pitchFamily="49" charset="0"/>
              </a:rPr>
              <a:t>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RANK() OVER(ORDER BY </a:t>
            </a:r>
            <a:r>
              <a:rPr lang="en-US" dirty="0" err="1" smtClean="0">
                <a:cs typeface="Courier New" pitchFamily="49" charset="0"/>
              </a:rPr>
              <a:t>StoreID</a:t>
            </a:r>
            <a:r>
              <a:rPr lang="en-US" dirty="0" smtClean="0">
                <a:cs typeface="Courier New" pitchFamily="49" charset="0"/>
              </a:rPr>
              <a:t> DESC) AS </a:t>
            </a:r>
            <a:r>
              <a:rPr lang="en-US" dirty="0" err="1" smtClean="0">
                <a:cs typeface="Courier New" pitchFamily="49" charset="0"/>
              </a:rPr>
              <a:t>Rnk_All</a:t>
            </a:r>
            <a:r>
              <a:rPr lang="en-US" dirty="0" smtClean="0">
                <a:cs typeface="Courier New" pitchFamily="49" charset="0"/>
              </a:rPr>
              <a:t>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RANK() OVER(PARTITION BY </a:t>
            </a:r>
            <a:r>
              <a:rPr lang="en-US" dirty="0" err="1" smtClean="0">
                <a:cs typeface="Courier New" pitchFamily="49" charset="0"/>
              </a:rPr>
              <a:t>PersonID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ORDER BY </a:t>
            </a:r>
            <a:r>
              <a:rPr lang="en-US" dirty="0" err="1" smtClean="0">
                <a:cs typeface="Courier New" pitchFamily="49" charset="0"/>
              </a:rPr>
              <a:t>CustomerID</a:t>
            </a:r>
            <a:r>
              <a:rPr lang="en-US" dirty="0" smtClean="0">
                <a:cs typeface="Courier New" pitchFamily="49" charset="0"/>
              </a:rPr>
              <a:t> DESC) AS </a:t>
            </a:r>
            <a:r>
              <a:rPr lang="en-US" dirty="0" err="1" smtClean="0">
                <a:cs typeface="Courier New" pitchFamily="49" charset="0"/>
              </a:rPr>
              <a:t>Rnk_Cust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Sales.Customer</a:t>
            </a:r>
            <a:r>
              <a:rPr lang="en-US" dirty="0" smtClean="0">
                <a:cs typeface="Courier New" pitchFamily="49" charset="0"/>
              </a:rPr>
              <a:t>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33400" y="39624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038600"/>
            <a:ext cx="32480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Windowing Components 3-3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Framing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is a feature that enables you to specify a further division of rows within a window partition. a frame is like a moving window over the data that starts and ends at specified positions and is defined using the ROW or RANGE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subclauses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000" y="2133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displays a query against the </a:t>
            </a:r>
            <a:r>
              <a:rPr lang="en-US" sz="1800" b="1" dirty="0" err="1" smtClean="0">
                <a:cs typeface="Courier New" pitchFamily="49" charset="0"/>
              </a:rPr>
              <a:t>ProductInventory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calculating the running total quantity for each product and location: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819400"/>
            <a:ext cx="48768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</a:t>
            </a:r>
            <a:r>
              <a:rPr lang="en-US" dirty="0" err="1" smtClean="0">
                <a:cs typeface="Courier New" pitchFamily="49" charset="0"/>
              </a:rPr>
              <a:t>ProductID</a:t>
            </a:r>
            <a:r>
              <a:rPr lang="en-US" dirty="0" smtClean="0">
                <a:cs typeface="Courier New" pitchFamily="49" charset="0"/>
              </a:rPr>
              <a:t>, Shelf, Quantity,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SUM(Quantity) OVER(PARTITION BY </a:t>
            </a:r>
            <a:r>
              <a:rPr lang="en-US" dirty="0" err="1" smtClean="0">
                <a:cs typeface="Courier New" pitchFamily="49" charset="0"/>
              </a:rPr>
              <a:t>ProductID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ORDER BY </a:t>
            </a:r>
            <a:r>
              <a:rPr lang="en-US" dirty="0" err="1" smtClean="0">
                <a:cs typeface="Courier New" pitchFamily="49" charset="0"/>
              </a:rPr>
              <a:t>LocationID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ROWS BETWEEN UNBOUNDED PRECEDING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AND CURRENT ROW) AS </a:t>
            </a:r>
            <a:r>
              <a:rPr lang="en-US" dirty="0" err="1" smtClean="0">
                <a:cs typeface="Courier New" pitchFamily="49" charset="0"/>
              </a:rPr>
              <a:t>RunQty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Production.ProductInventory</a:t>
            </a:r>
            <a:r>
              <a:rPr lang="en-US" dirty="0" smtClean="0">
                <a:cs typeface="Courier New" pitchFamily="49" charset="0"/>
              </a:rPr>
              <a:t>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77000" y="33528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3962400"/>
            <a:ext cx="2895600" cy="254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1-9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676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Ranking functions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return a rank value for each row in a partition. Based on the function that is used, many rows will return the same value as the other rows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and are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non-deterministic.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Some of the different types of window functions are as follows: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28194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the various ranking functions: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400" y="3352800"/>
            <a:ext cx="5791200" cy="2209800"/>
            <a:chOff x="1785584" y="2895600"/>
            <a:chExt cx="5567716" cy="199484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0700" y="2895600"/>
              <a:ext cx="55626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5584" y="3928423"/>
              <a:ext cx="5562600" cy="96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2-9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ranking functions: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676400"/>
            <a:ext cx="81534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p.FirstName, p.LastName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,ROW_NUMBER() OVER (ORDER BY </a:t>
            </a:r>
            <a:r>
              <a:rPr lang="en-US" dirty="0" err="1" smtClean="0">
                <a:cs typeface="Courier New" pitchFamily="49" charset="0"/>
              </a:rPr>
              <a:t>a.PostalCode</a:t>
            </a:r>
            <a:r>
              <a:rPr lang="en-US" dirty="0" smtClean="0">
                <a:cs typeface="Courier New" pitchFamily="49" charset="0"/>
              </a:rPr>
              <a:t>) AS 'Row Number'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,NTILE(4) OVER (ORDER BY </a:t>
            </a:r>
            <a:r>
              <a:rPr lang="en-US" dirty="0" err="1" smtClean="0">
                <a:cs typeface="Courier New" pitchFamily="49" charset="0"/>
              </a:rPr>
              <a:t>a.PostalCode</a:t>
            </a:r>
            <a:r>
              <a:rPr lang="en-US" dirty="0" smtClean="0">
                <a:cs typeface="Courier New" pitchFamily="49" charset="0"/>
              </a:rPr>
              <a:t>) AS 'NTILE'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</a:t>
            </a:r>
            <a:r>
              <a:rPr lang="en-US" dirty="0" err="1" smtClean="0">
                <a:cs typeface="Courier New" pitchFamily="49" charset="0"/>
              </a:rPr>
              <a:t>s.SalesYTD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cs typeface="Courier New" pitchFamily="49" charset="0"/>
              </a:rPr>
              <a:t>a.PostalCode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Sales.SalesPerson</a:t>
            </a:r>
            <a:r>
              <a:rPr lang="en-US" dirty="0" smtClean="0">
                <a:cs typeface="Courier New" pitchFamily="49" charset="0"/>
              </a:rPr>
              <a:t> AS 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INNER JOIN Person.Person AS p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</a:t>
            </a:r>
            <a:r>
              <a:rPr lang="en-US" dirty="0" err="1" smtClean="0">
                <a:cs typeface="Courier New" pitchFamily="49" charset="0"/>
              </a:rPr>
              <a:t>s.BusinessEntityID</a:t>
            </a:r>
            <a:r>
              <a:rPr lang="en-US" dirty="0" smtClean="0">
                <a:cs typeface="Courier New" pitchFamily="49" charset="0"/>
              </a:rPr>
              <a:t> = p.BusinessEntityID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INNER JOIN </a:t>
            </a:r>
            <a:r>
              <a:rPr lang="en-US" dirty="0" err="1" smtClean="0">
                <a:cs typeface="Courier New" pitchFamily="49" charset="0"/>
              </a:rPr>
              <a:t>Person.Address</a:t>
            </a:r>
            <a:r>
              <a:rPr lang="en-US" dirty="0" smtClean="0">
                <a:cs typeface="Courier New" pitchFamily="49" charset="0"/>
              </a:rPr>
              <a:t> AS a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</a:t>
            </a:r>
            <a:r>
              <a:rPr lang="en-US" dirty="0" err="1" smtClean="0">
                <a:cs typeface="Courier New" pitchFamily="49" charset="0"/>
              </a:rPr>
              <a:t>a.AddressID</a:t>
            </a:r>
            <a:r>
              <a:rPr lang="en-US" dirty="0" smtClean="0">
                <a:cs typeface="Courier New" pitchFamily="49" charset="0"/>
              </a:rPr>
              <a:t> = p.BusinessEntityID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</a:t>
            </a:r>
            <a:r>
              <a:rPr lang="en-US" dirty="0" err="1" smtClean="0">
                <a:cs typeface="Courier New" pitchFamily="49" charset="0"/>
              </a:rPr>
              <a:t>TerritoryID</a:t>
            </a:r>
            <a:r>
              <a:rPr lang="en-US" dirty="0" smtClean="0">
                <a:cs typeface="Courier New" pitchFamily="49" charset="0"/>
              </a:rPr>
              <a:t> IS NOT NULL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AND </a:t>
            </a:r>
            <a:r>
              <a:rPr lang="en-US" dirty="0" err="1" smtClean="0">
                <a:cs typeface="Courier New" pitchFamily="49" charset="0"/>
              </a:rPr>
              <a:t>SalesYTD</a:t>
            </a:r>
            <a:r>
              <a:rPr lang="en-US" dirty="0" smtClean="0">
                <a:cs typeface="Courier New" pitchFamily="49" charset="0"/>
              </a:rPr>
              <a:t> &lt;&gt; 0;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3-9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19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OFFSET functions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Different types of offset functions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000" y="22455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SWITCHOFFSET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- returns a </a:t>
            </a:r>
            <a:r>
              <a:rPr lang="en-US" sz="1800" dirty="0" smtClean="0">
                <a:cs typeface="Courier New" pitchFamily="49" charset="0"/>
              </a:rPr>
              <a:t>DATETIMEOFFSET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 that is modified from the stored time zone offset to a specific new time zone offset.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3518118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SWITCHOFFSET ( DATETIMEOFFSET, </a:t>
            </a:r>
            <a:r>
              <a:rPr lang="en-US" dirty="0" err="1" smtClean="0">
                <a:cs typeface="Courier New" pitchFamily="49" charset="0"/>
              </a:rPr>
              <a:t>time_zone</a:t>
            </a:r>
            <a:r>
              <a:rPr lang="en-US" dirty="0" smtClean="0">
                <a:cs typeface="Courier New" pitchFamily="49" charset="0"/>
              </a:rPr>
              <a:t> 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2000" y="2908756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685800" y="3960471"/>
            <a:ext cx="8153400" cy="122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DATETIMEOFFSET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is an expression that is resolved to a </a:t>
            </a:r>
            <a:r>
              <a:rPr lang="en-US" sz="1600" dirty="0" err="1" smtClean="0">
                <a:cs typeface="Courier New" pitchFamily="49" charset="0"/>
              </a:rPr>
              <a:t>datetimeoffset</a:t>
            </a:r>
            <a:r>
              <a:rPr lang="en-US" sz="1600" dirty="0" smtClean="0">
                <a:cs typeface="Courier New" pitchFamily="49" charset="0"/>
              </a:rPr>
              <a:t>(n)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value.</a:t>
            </a:r>
          </a:p>
          <a:p>
            <a:pPr lvl="1"/>
            <a:r>
              <a:rPr lang="en-US" sz="1600" dirty="0" err="1" smtClean="0">
                <a:cs typeface="Courier New" pitchFamily="49" charset="0"/>
              </a:rPr>
              <a:t>time_zone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character string in the format </a:t>
            </a:r>
            <a:r>
              <a:rPr lang="en-US" sz="1600" dirty="0" smtClean="0">
                <a:cs typeface="Courier New" pitchFamily="49" charset="0"/>
              </a:rPr>
              <a:t>[+|-]TZH:TZM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a signed integer (of minutes) which represents the time zone offset, and is assumed to be daylight-saving aware and adjusted.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4-9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SWITCHOFFSET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438632"/>
            <a:ext cx="807720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Test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cs typeface="Courier New" pitchFamily="49" charset="0"/>
              </a:rPr>
              <a:t>ColDatetimeoffset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err="1" smtClean="0">
                <a:cs typeface="Courier New" pitchFamily="49" charset="0"/>
              </a:rPr>
              <a:t>datetimeoffset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INTO Test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('1998-09-20 7:45:50.71345 -5:00');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SWITCHOFFSET (</a:t>
            </a:r>
            <a:r>
              <a:rPr lang="en-US" dirty="0" err="1" smtClean="0">
                <a:cs typeface="Courier New" pitchFamily="49" charset="0"/>
              </a:rPr>
              <a:t>ColDatetimeoffset</a:t>
            </a:r>
            <a:r>
              <a:rPr lang="en-US" dirty="0" smtClean="0">
                <a:cs typeface="Courier New" pitchFamily="49" charset="0"/>
              </a:rPr>
              <a:t>, '-08:00')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Test;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--Returns: 1998-09-20 04:45:50.7134500 -08:00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</a:t>
            </a:r>
            <a:r>
              <a:rPr lang="en-US" dirty="0" err="1" smtClean="0">
                <a:cs typeface="Courier New" pitchFamily="49" charset="0"/>
              </a:rPr>
              <a:t>ColDatetimeoffset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Test;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47244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648200"/>
            <a:ext cx="33623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5-9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1066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DATETIMEOFFSETFROMPARTS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– returns a </a:t>
            </a:r>
            <a:r>
              <a:rPr lang="en-US" sz="1800" dirty="0" err="1" smtClean="0">
                <a:cs typeface="Courier New" pitchFamily="49" charset="0"/>
              </a:rPr>
              <a:t>datetimeoffset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 for the specified date and time with specified precision and offset.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2339399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DATETIMEOFFSETFROMPARTS ( year, month, day, hour,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minute, seconds, fractions, </a:t>
            </a:r>
            <a:r>
              <a:rPr lang="en-US" dirty="0" err="1" smtClean="0">
                <a:cs typeface="Courier New" pitchFamily="49" charset="0"/>
              </a:rPr>
              <a:t>hour_offset</a:t>
            </a:r>
            <a:r>
              <a:rPr lang="en-US" dirty="0" smtClean="0">
                <a:cs typeface="Courier New" pitchFamily="49" charset="0"/>
              </a:rPr>
              <a:t>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cs typeface="Courier New" pitchFamily="49" charset="0"/>
              </a:rPr>
              <a:t>minute_offset</a:t>
            </a:r>
            <a:r>
              <a:rPr lang="en-US" dirty="0" smtClean="0">
                <a:cs typeface="Courier New" pitchFamily="49" charset="0"/>
              </a:rPr>
              <a:t>, precision 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2000" y="1730037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685800" y="3191673"/>
            <a:ext cx="8153400" cy="329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year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 year.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month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 month.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day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 day.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hour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an hour.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minute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 minute.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seconds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a day.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fractions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fractions.</a:t>
            </a:r>
          </a:p>
          <a:p>
            <a:pPr lvl="1">
              <a:spcBef>
                <a:spcPts val="600"/>
              </a:spcBef>
            </a:pPr>
            <a:r>
              <a:rPr lang="en-US" sz="1600" dirty="0" err="1" smtClean="0">
                <a:cs typeface="Courier New" pitchFamily="49" charset="0"/>
              </a:rPr>
              <a:t>hour_offset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the hour portion of the time zone offset.</a:t>
            </a:r>
          </a:p>
          <a:p>
            <a:pPr lvl="1">
              <a:spcBef>
                <a:spcPts val="600"/>
              </a:spcBef>
            </a:pPr>
            <a:r>
              <a:rPr lang="en-US" sz="1600" dirty="0" err="1" smtClean="0">
                <a:cs typeface="Courier New" pitchFamily="49" charset="0"/>
              </a:rPr>
              <a:t>minute_offset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expression for the minute portion of the time zone offset.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>
                <a:cs typeface="Courier New" pitchFamily="49" charset="0"/>
              </a:rPr>
              <a:t>precision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integer literal precision of the </a:t>
            </a:r>
            <a:r>
              <a:rPr lang="en-US" sz="1600" dirty="0" err="1" smtClean="0">
                <a:cs typeface="Courier New" pitchFamily="49" charset="0"/>
              </a:rPr>
              <a:t>datetimeoffset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value to be returned.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Programming Elements </a:t>
            </a:r>
            <a:r>
              <a:rPr lang="en-US" dirty="0" smtClean="0"/>
              <a:t>2-2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381000" y="1066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following features enable users to work with Transact-SQL statements: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1981200"/>
          <a:ext cx="7315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</a:t>
            </a:r>
            <a:r>
              <a:rPr lang="en-US" dirty="0" smtClean="0"/>
              <a:t>6-9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DATETIMEOFFSETFROMPARTS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775936"/>
            <a:ext cx="80772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DATETIMEOFFSETFROMPARTS ( 2010, 12, 31, 14, 23, 23, 0, 12, 0,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7 )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Result;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8194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588" y="2800350"/>
            <a:ext cx="3552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7-9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10668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SYSDATETIMEOFFSET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– returns </a:t>
            </a:r>
            <a:r>
              <a:rPr lang="en-US" sz="1800" dirty="0" err="1" smtClean="0">
                <a:cs typeface="Courier New" pitchFamily="49" charset="0"/>
              </a:rPr>
              <a:t>datetimeoffset</a:t>
            </a:r>
            <a:r>
              <a:rPr lang="en-US" sz="1800" dirty="0" smtClean="0">
                <a:cs typeface="Courier New" pitchFamily="49" charset="0"/>
              </a:rPr>
              <a:t>(7)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 which contains the date and time of the computer on which the instance of SQL Server is running.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2339399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SYSDATETIMEOFFSET 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62000" y="1730037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280035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different formats used by the date and time functions: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3585686"/>
            <a:ext cx="80772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SYSDATETIME() AS SYSDATETIME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,SYSDATETIMEOFFSET() AS SYSDATETIMEOFFSET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,SYSUTCDATETIME() AS SYSUTCDATETIME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3400" y="462915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8825" y="4648200"/>
            <a:ext cx="5514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8-9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19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Analytic functions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- compute aggregate value based on a group of rows. Analytic functions compute running totals, moving averages, or top-N results within a group.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1000" y="2245519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the various analytic functions: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47800" y="2776538"/>
            <a:ext cx="6248401" cy="3167062"/>
            <a:chOff x="1681163" y="2243138"/>
            <a:chExt cx="5781675" cy="2738437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81163" y="2243138"/>
              <a:ext cx="5781675" cy="2371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5925" y="4572000"/>
              <a:ext cx="5772150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Window Functions 9-9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143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LEAD()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1676400"/>
            <a:ext cx="8077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BusinessEntityID, YEAR(</a:t>
            </a:r>
            <a:r>
              <a:rPr lang="en-US" dirty="0" err="1" smtClean="0">
                <a:cs typeface="Courier New" pitchFamily="49" charset="0"/>
              </a:rPr>
              <a:t>QuotaDate</a:t>
            </a:r>
            <a:r>
              <a:rPr lang="en-US" dirty="0" smtClean="0">
                <a:cs typeface="Courier New" pitchFamily="49" charset="0"/>
              </a:rPr>
              <a:t>) AS </a:t>
            </a:r>
            <a:r>
              <a:rPr lang="en-US" dirty="0" err="1" smtClean="0">
                <a:cs typeface="Courier New" pitchFamily="49" charset="0"/>
              </a:rPr>
              <a:t>QuotaYear</a:t>
            </a:r>
            <a:r>
              <a:rPr lang="en-US" dirty="0" smtClean="0">
                <a:cs typeface="Courier New" pitchFamily="49" charset="0"/>
              </a:rPr>
              <a:t>, </a:t>
            </a:r>
            <a:r>
              <a:rPr lang="en-US" dirty="0" err="1" smtClean="0">
                <a:cs typeface="Courier New" pitchFamily="49" charset="0"/>
              </a:rPr>
              <a:t>SalesQuota</a:t>
            </a:r>
            <a:r>
              <a:rPr lang="en-US" dirty="0" smtClean="0">
                <a:cs typeface="Courier New" pitchFamily="49" charset="0"/>
              </a:rPr>
              <a:t> AS </a:t>
            </a:r>
            <a:r>
              <a:rPr lang="en-US" dirty="0" err="1" smtClean="0">
                <a:cs typeface="Courier New" pitchFamily="49" charset="0"/>
              </a:rPr>
              <a:t>NewQuota</a:t>
            </a:r>
            <a:r>
              <a:rPr lang="en-US" dirty="0" smtClean="0">
                <a:cs typeface="Courier New" pitchFamily="49" charset="0"/>
              </a:rPr>
              <a:t>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LEAD(</a:t>
            </a:r>
            <a:r>
              <a:rPr lang="en-US" dirty="0" err="1" smtClean="0">
                <a:cs typeface="Courier New" pitchFamily="49" charset="0"/>
              </a:rPr>
              <a:t>SalesQuota</a:t>
            </a:r>
            <a:r>
              <a:rPr lang="en-US" dirty="0" smtClean="0">
                <a:cs typeface="Courier New" pitchFamily="49" charset="0"/>
              </a:rPr>
              <a:t>, 1,0) OVER (ORDER BY YEAR(</a:t>
            </a:r>
            <a:r>
              <a:rPr lang="en-US" dirty="0" err="1" smtClean="0">
                <a:cs typeface="Courier New" pitchFamily="49" charset="0"/>
              </a:rPr>
              <a:t>QuotaDate</a:t>
            </a:r>
            <a:r>
              <a:rPr lang="en-US" dirty="0" smtClean="0">
                <a:cs typeface="Courier New" pitchFamily="49" charset="0"/>
              </a:rPr>
              <a:t>)) AS </a:t>
            </a:r>
            <a:r>
              <a:rPr lang="en-US" dirty="0" err="1" smtClean="0">
                <a:cs typeface="Courier New" pitchFamily="49" charset="0"/>
              </a:rPr>
              <a:t>FutureQuota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Sales.SalesPersonQuotaHistory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BusinessEntityID = 275 and YEAR(</a:t>
            </a:r>
            <a:r>
              <a:rPr lang="en-US" dirty="0" err="1" smtClean="0">
                <a:cs typeface="Courier New" pitchFamily="49" charset="0"/>
              </a:rPr>
              <a:t>QuotaDate</a:t>
            </a:r>
            <a:r>
              <a:rPr lang="en-US" dirty="0" smtClean="0">
                <a:cs typeface="Courier New" pitchFamily="49" charset="0"/>
              </a:rPr>
              <a:t>) IN ('2007','2008');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3429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FIRST_VALUE()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962400"/>
            <a:ext cx="80772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Name, </a:t>
            </a:r>
            <a:r>
              <a:rPr lang="en-US" dirty="0" err="1" smtClean="0">
                <a:cs typeface="Courier New" pitchFamily="49" charset="0"/>
              </a:rPr>
              <a:t>ListPrice</a:t>
            </a:r>
            <a:r>
              <a:rPr lang="en-US" dirty="0" smtClean="0">
                <a:cs typeface="Courier New" pitchFamily="49" charset="0"/>
              </a:rPr>
              <a:t>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FIRST_VALUE(Name) OVER (ORDER BY </a:t>
            </a:r>
            <a:r>
              <a:rPr lang="en-US" dirty="0" err="1" smtClean="0">
                <a:cs typeface="Courier New" pitchFamily="49" charset="0"/>
              </a:rPr>
              <a:t>ListPrice</a:t>
            </a:r>
            <a:r>
              <a:rPr lang="en-US" dirty="0" smtClean="0">
                <a:cs typeface="Courier New" pitchFamily="49" charset="0"/>
              </a:rPr>
              <a:t> ASC) AS </a:t>
            </a:r>
            <a:r>
              <a:rPr lang="en-US" dirty="0" err="1" smtClean="0">
                <a:cs typeface="Courier New" pitchFamily="49" charset="0"/>
              </a:rPr>
              <a:t>LessExpensive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</a:t>
            </a:r>
            <a:r>
              <a:rPr lang="en-US" dirty="0" err="1" smtClean="0">
                <a:cs typeface="Courier New" pitchFamily="49" charset="0"/>
              </a:rPr>
              <a:t>Production.Product</a:t>
            </a:r>
            <a:endParaRPr lang="en-US" dirty="0" smtClean="0">
              <a:cs typeface="Courier New" pitchFamily="49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</a:t>
            </a:r>
            <a:r>
              <a:rPr lang="en-US" dirty="0" err="1" smtClean="0">
                <a:cs typeface="Courier New" pitchFamily="49" charset="0"/>
              </a:rPr>
              <a:t>ProductSubcategoryID</a:t>
            </a:r>
            <a:r>
              <a:rPr lang="en-US" dirty="0" smtClean="0">
                <a:cs typeface="Courier New" pitchFamily="49" charset="0"/>
              </a:rPr>
              <a:t> = 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Transact-SQL provides basic programming elements like variables, control-of-flow elements,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conditional,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loop constructs.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batch is a collection of one or more Transact-SQL statements that are sent as one unit from an application to the server.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Variables allow users to store data for using as input in other Transact-SQL statements.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Synonyms provide a way to have an alias for a database object that may exist on a remote or local server.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Deterministic functions each time return the same result every time they are called with a definite set of input values and specify the same state of the database.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Non-deterministic functions return different results every time they are called with specified set of input values even though the database that is accessed remains the same.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window function is a function that applies to a collection of rows.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Batches </a:t>
            </a:r>
            <a:r>
              <a:rPr lang="en-US" dirty="0" smtClean="0"/>
              <a:t>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a group of one or more Transact-SQL statements sent to the server as one unit from an application for execution.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8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compiles the batch SQL statements into a single executable unit, also called as an execution plan.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 the execution plan, the SQL statements are executed one by one.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25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Transact-SQL batch statement should be terminated with a semicolon.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compile error such as syntax error restricts the compilation of the execution plan.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Batches </a:t>
            </a:r>
            <a:r>
              <a:rPr lang="en-US" dirty="0" smtClean="0"/>
              <a:t>2-5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run-time error such as a constraint violation or an arithmetic overflow has one of the following effects: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3657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statements that execute before the run-time error is encountered are unaffected.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228671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Most of the run-time errors stop the current statement and the statements that follow in the batch.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specific run-time error such as a constraint violation stops only the existing statement and the remaining statements in the batch are executed.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Batches </a:t>
            </a:r>
            <a:r>
              <a:rPr lang="en-US" dirty="0" smtClean="0"/>
              <a:t>3-5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Following rules are applied to use batches: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228671"/>
            <a:ext cx="8229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CREATE FUNCTION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CREATE DEFAULT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CREATE RULE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CREATE TRIGGER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CREATE 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CREATE VIEW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cs typeface="Courier New" pitchFamily="49" charset="0"/>
              </a:rPr>
              <a:t>CREATE SCHEMA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 cannot be jointly used with other statements in a batch.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CREATE 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starts the batch and all other statements that are inside the batch will be considered as a part of the </a:t>
            </a:r>
            <a:r>
              <a:rPr lang="en-US" sz="1800" dirty="0" smtClean="0">
                <a:cs typeface="Courier New" pitchFamily="49" charset="0"/>
              </a:rPr>
              <a:t>CREATE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definition.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No changes are made in the table and the new columns reference the same batch.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first statement in a batch has the </a:t>
            </a:r>
            <a:r>
              <a:rPr lang="en-US" sz="1800" dirty="0" smtClean="0">
                <a:cs typeface="Courier New" pitchFamily="49" charset="0"/>
              </a:rPr>
              <a:t>EXECUTE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statement, then, the </a:t>
            </a:r>
            <a:r>
              <a:rPr lang="en-US" sz="1800" dirty="0" smtClean="0">
                <a:cs typeface="Courier New" pitchFamily="49" charset="0"/>
              </a:rPr>
              <a:t>EXECUTE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is not required.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Programming Transact-SQL / Session 13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Batches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 batch: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24000"/>
            <a:ext cx="81534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Company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Id_Num int IDENTITY(100, 5),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Company_Name nvarchar(100)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(N'A Bike Store')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(N'Progressive Sports')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(N'Modular Cycle Systems')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Company (Company_Name)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 (N'Advanced Bike Components')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15750</TotalTime>
  <Words>4659</Words>
  <Application>Microsoft Office PowerPoint</Application>
  <PresentationFormat>On-screen Show (4:3)</PresentationFormat>
  <Paragraphs>622</Paragraphs>
  <Slides>54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3_Office Theme</vt:lpstr>
      <vt:lpstr>Custom Design</vt:lpstr>
      <vt:lpstr>Slide 1</vt:lpstr>
      <vt:lpstr>Objectives</vt:lpstr>
      <vt:lpstr>Introduction</vt:lpstr>
      <vt:lpstr>Transact-SQL Programming Elements 1-2</vt:lpstr>
      <vt:lpstr>Transact-SQL Programming Elements 2-2</vt:lpstr>
      <vt:lpstr>Transact-SQL Batches 1-5</vt:lpstr>
      <vt:lpstr>Transact-SQL Batches 2-5</vt:lpstr>
      <vt:lpstr>Transact-SQL Batches 3-5</vt:lpstr>
      <vt:lpstr>Transact-SQL Batches 4-5</vt:lpstr>
      <vt:lpstr>Transact-SQL Batches 5-5</vt:lpstr>
      <vt:lpstr>Transact-SQL Variables 1-8</vt:lpstr>
      <vt:lpstr>Transact-SQL Variables 2-8</vt:lpstr>
      <vt:lpstr>Transact-SQL Variables 3-8</vt:lpstr>
      <vt:lpstr>Transact-SQL Variables 4-8</vt:lpstr>
      <vt:lpstr>Transact-SQL Variables 5-8</vt:lpstr>
      <vt:lpstr>Transact-SQL Variables 6-8</vt:lpstr>
      <vt:lpstr>Transact-SQL Variables 7-8</vt:lpstr>
      <vt:lpstr>Transact-SQL Variables 8-8</vt:lpstr>
      <vt:lpstr>Synonyms 1-6</vt:lpstr>
      <vt:lpstr>Synonyms 2-6</vt:lpstr>
      <vt:lpstr>Synonyms 3-6</vt:lpstr>
      <vt:lpstr>Synonyms 4-6</vt:lpstr>
      <vt:lpstr>Synonyms 5-6</vt:lpstr>
      <vt:lpstr>Synonyms 6-6</vt:lpstr>
      <vt:lpstr>Program Flow Statements 1-8</vt:lpstr>
      <vt:lpstr>Program Flow Statements 2-8</vt:lpstr>
      <vt:lpstr>Program Flow Statements 3-8</vt:lpstr>
      <vt:lpstr>Program Flow Statements 4-8</vt:lpstr>
      <vt:lpstr>Program Flow Statements 5-8</vt:lpstr>
      <vt:lpstr>Program Flow Statements 6-8</vt:lpstr>
      <vt:lpstr>Program Flow Statements 7-8</vt:lpstr>
      <vt:lpstr>Program Flow Statements 8-8</vt:lpstr>
      <vt:lpstr>Transact-SQL Functions 1-5</vt:lpstr>
      <vt:lpstr>Transact-SQL Functions 2-5</vt:lpstr>
      <vt:lpstr>Transact-SQL Functions 3-5</vt:lpstr>
      <vt:lpstr>Transact-SQL Functions 4-5</vt:lpstr>
      <vt:lpstr>Transact-SQL Functions 5-5</vt:lpstr>
      <vt:lpstr>Altering User-defined Functions 1-3</vt:lpstr>
      <vt:lpstr>Altering User-defined Functions 2-3</vt:lpstr>
      <vt:lpstr>Altering User-defined Functions 3-3</vt:lpstr>
      <vt:lpstr>Creation of Windows with OVER</vt:lpstr>
      <vt:lpstr>Windowing Components 1-3</vt:lpstr>
      <vt:lpstr>Windowing Components 2-3</vt:lpstr>
      <vt:lpstr>Windowing Components 3-3</vt:lpstr>
      <vt:lpstr>Window Functions 1-9</vt:lpstr>
      <vt:lpstr>Window Functions 2-9</vt:lpstr>
      <vt:lpstr>Window Functions 3-9</vt:lpstr>
      <vt:lpstr>Window Functions 4-9</vt:lpstr>
      <vt:lpstr>Window Functions 5-9</vt:lpstr>
      <vt:lpstr>Window Functions 6-9</vt:lpstr>
      <vt:lpstr>Window Functions 7-9</vt:lpstr>
      <vt:lpstr>Window Functions 8-9</vt:lpstr>
      <vt:lpstr>Window Functions 9-9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Aptech </cp:lastModifiedBy>
  <cp:revision>2801</cp:revision>
  <dcterms:created xsi:type="dcterms:W3CDTF">2006-08-16T00:00:00Z</dcterms:created>
  <dcterms:modified xsi:type="dcterms:W3CDTF">2013-04-03T10:40:26Z</dcterms:modified>
</cp:coreProperties>
</file>